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84"/>
  </p:notesMasterIdLst>
  <p:handoutMasterIdLst>
    <p:handoutMasterId r:id="rId85"/>
  </p:handoutMasterIdLst>
  <p:sldIdLst>
    <p:sldId id="349" r:id="rId2"/>
    <p:sldId id="338" r:id="rId3"/>
    <p:sldId id="350" r:id="rId4"/>
    <p:sldId id="257" r:id="rId5"/>
    <p:sldId id="258" r:id="rId6"/>
    <p:sldId id="259" r:id="rId7"/>
    <p:sldId id="260" r:id="rId8"/>
    <p:sldId id="352" r:id="rId9"/>
    <p:sldId id="385" r:id="rId10"/>
    <p:sldId id="413" r:id="rId11"/>
    <p:sldId id="377" r:id="rId12"/>
    <p:sldId id="378" r:id="rId13"/>
    <p:sldId id="379" r:id="rId14"/>
    <p:sldId id="380" r:id="rId15"/>
    <p:sldId id="381" r:id="rId16"/>
    <p:sldId id="382" r:id="rId17"/>
    <p:sldId id="383" r:id="rId18"/>
    <p:sldId id="414" r:id="rId19"/>
    <p:sldId id="415" r:id="rId20"/>
    <p:sldId id="416" r:id="rId21"/>
    <p:sldId id="386" r:id="rId22"/>
    <p:sldId id="417" r:id="rId23"/>
    <p:sldId id="418" r:id="rId24"/>
    <p:sldId id="419" r:id="rId25"/>
    <p:sldId id="420" r:id="rId26"/>
    <p:sldId id="421" r:id="rId27"/>
    <p:sldId id="422" r:id="rId28"/>
    <p:sldId id="423" r:id="rId29"/>
    <p:sldId id="424" r:id="rId30"/>
    <p:sldId id="425" r:id="rId31"/>
    <p:sldId id="426" r:id="rId32"/>
    <p:sldId id="427" r:id="rId33"/>
    <p:sldId id="428" r:id="rId34"/>
    <p:sldId id="429" r:id="rId35"/>
    <p:sldId id="430" r:id="rId36"/>
    <p:sldId id="431" r:id="rId37"/>
    <p:sldId id="432" r:id="rId38"/>
    <p:sldId id="433" r:id="rId39"/>
    <p:sldId id="434" r:id="rId40"/>
    <p:sldId id="435" r:id="rId41"/>
    <p:sldId id="436" r:id="rId42"/>
    <p:sldId id="437" r:id="rId43"/>
    <p:sldId id="438" r:id="rId44"/>
    <p:sldId id="439" r:id="rId45"/>
    <p:sldId id="440" r:id="rId46"/>
    <p:sldId id="441" r:id="rId47"/>
    <p:sldId id="442" r:id="rId48"/>
    <p:sldId id="443" r:id="rId49"/>
    <p:sldId id="444" r:id="rId50"/>
    <p:sldId id="445" r:id="rId51"/>
    <p:sldId id="446" r:id="rId52"/>
    <p:sldId id="447" r:id="rId53"/>
    <p:sldId id="448" r:id="rId54"/>
    <p:sldId id="449" r:id="rId55"/>
    <p:sldId id="450" r:id="rId56"/>
    <p:sldId id="451" r:id="rId57"/>
    <p:sldId id="452" r:id="rId58"/>
    <p:sldId id="262" r:id="rId59"/>
    <p:sldId id="263" r:id="rId60"/>
    <p:sldId id="453" r:id="rId61"/>
    <p:sldId id="395" r:id="rId62"/>
    <p:sldId id="401" r:id="rId63"/>
    <p:sldId id="393" r:id="rId64"/>
    <p:sldId id="392" r:id="rId65"/>
    <p:sldId id="345" r:id="rId66"/>
    <p:sldId id="346" r:id="rId67"/>
    <p:sldId id="396" r:id="rId68"/>
    <p:sldId id="397" r:id="rId69"/>
    <p:sldId id="398" r:id="rId70"/>
    <p:sldId id="400" r:id="rId71"/>
    <p:sldId id="399" r:id="rId72"/>
    <p:sldId id="402" r:id="rId73"/>
    <p:sldId id="403" r:id="rId74"/>
    <p:sldId id="404" r:id="rId75"/>
    <p:sldId id="405" r:id="rId76"/>
    <p:sldId id="406" r:id="rId77"/>
    <p:sldId id="407" r:id="rId78"/>
    <p:sldId id="408" r:id="rId79"/>
    <p:sldId id="409" r:id="rId80"/>
    <p:sldId id="410" r:id="rId81"/>
    <p:sldId id="411" r:id="rId82"/>
    <p:sldId id="412" r:id="rId83"/>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6T07:59:56.774" idx="2">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03.09.2024</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03.09.2024</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03.09.2024</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03/09/2024</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03.09.2024</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03.09.2024</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03.09.2024</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3321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8.pn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29.png"/><Relationship Id="rId1" Type="http://schemas.openxmlformats.org/officeDocument/2006/relationships/slideLayout" Target="../slideLayouts/slideLayout53.xml"/><Relationship Id="rId6" Type="http://schemas.openxmlformats.org/officeDocument/2006/relationships/image" Target="../media/image31.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36.jp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6.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6.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Podstawy programowania w języku </a:t>
            </a:r>
            <a:r>
              <a:rPr lang="pl-PL" altLang="pl-PL" dirty="0" err="1"/>
              <a:t>Python</a:t>
            </a:r>
            <a:r>
              <a:rPr lang="pl-PL" altLang="pl-PL" dirty="0"/>
              <a:t> - Szkolenie dla </a:t>
            </a:r>
            <a:r>
              <a:rPr lang="pl-PL" altLang="pl-PL" dirty="0" err="1"/>
              <a:t>nieprogramistów</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454025" y="1107861"/>
            <a:ext cx="8235950" cy="3913622"/>
          </a:xfrm>
        </p:spPr>
        <p:txBody>
          <a:bodyPr/>
          <a:lstStyle/>
          <a:p>
            <a:pPr>
              <a:lnSpc>
                <a:spcPct val="107000"/>
              </a:lnSpc>
              <a:spcAft>
                <a:spcPts val="800"/>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800"/>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800"/>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26812" y="0"/>
            <a:ext cx="8229600" cy="684110"/>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151003" y="892572"/>
            <a:ext cx="8934275" cy="4074760"/>
          </a:xfrm>
        </p:spPr>
        <p:txBody>
          <a:bodyPr>
            <a:normAutofit lnSpcReduction="1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457200" y="394593"/>
            <a:ext cx="8229600" cy="684110"/>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454025" y="948018"/>
            <a:ext cx="8235950" cy="3913622"/>
          </a:xfrm>
        </p:spPr>
        <p:txBody>
          <a:bodyPr>
            <a:normAutofit fontScale="85000"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2300" dirty="0">
                <a:solidFill>
                  <a:srgbClr val="000000"/>
                </a:solidFill>
                <a:latin typeface="MinionPro-Regular"/>
                <a:ea typeface="Calibri" panose="020F0502020204030204" pitchFamily="34" charset="0"/>
                <a:cs typeface="MinionPro-Regular"/>
              </a:rPr>
              <a:t>Konwencje nazw</a:t>
            </a:r>
            <a:endParaRPr lang="pl-PL" sz="2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454025" y="929143"/>
            <a:ext cx="8235950" cy="3913622"/>
          </a:xfrm>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463550" y="376238"/>
            <a:ext cx="8229600" cy="684110"/>
          </a:xfrm>
        </p:spPr>
        <p:txBody>
          <a:bodyPr/>
          <a:lstStyle/>
          <a:p>
            <a:r>
              <a:rPr lang="pl-PL" sz="1800" dirty="0">
                <a:solidFill>
                  <a:srgbClr val="808080"/>
                </a:solidFill>
                <a:latin typeface="MyriadPro-BoldCond"/>
                <a:ea typeface="Calibri" panose="020F0502020204030204" pitchFamily="34" charset="0"/>
                <a:cs typeface="MyriadPro-BoldCond"/>
              </a:rPr>
              <a:t>Polecenia i wyrażenia</a:t>
            </a:r>
            <a:br>
              <a:rPr lang="pl-PL" sz="18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513826" y="992059"/>
            <a:ext cx="8235950" cy="3676415"/>
          </a:xfrm>
        </p:spPr>
        <p:txBody>
          <a:bodyPr>
            <a:normAutofit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450850" y="948017"/>
            <a:ext cx="8235950" cy="3913622"/>
          </a:xfrm>
        </p:spPr>
        <p:txBody>
          <a:bodyPr>
            <a:normAutofit fontScale="92500" lnSpcReduction="2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231768" y="1"/>
            <a:ext cx="2737433" cy="994172"/>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236732" y="1421395"/>
            <a:ext cx="5743034" cy="33932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pl-PL" altLang="pl-PL" sz="1200" dirty="0">
                <a:solidFill>
                  <a:srgbClr val="0033B3"/>
                </a:solidFill>
                <a:latin typeface="JetBrains Mono"/>
              </a:rPr>
              <a:t>class </a:t>
            </a:r>
            <a:r>
              <a:rPr lang="pl-PL" altLang="pl-PL" sz="1200" dirty="0">
                <a:solidFill>
                  <a:srgbClr val="000000"/>
                </a:solidFill>
                <a:latin typeface="JetBrains Mono"/>
              </a:rPr>
              <a:t>Student</a:t>
            </a:r>
            <a:r>
              <a:rPr lang="pl-PL" altLang="pl-PL" sz="1200" dirty="0">
                <a:solidFill>
                  <a:srgbClr val="080808"/>
                </a:solidFill>
                <a:latin typeface="JetBrains Mono"/>
              </a:rPr>
              <a:t>(Employee, Sport, ExtraData):</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,name,age,student_id,grad_year,firm =</a:t>
            </a:r>
            <a:r>
              <a:rPr lang="pl-PL" altLang="pl-PL" sz="1200" b="1" dirty="0">
                <a:solidFill>
                  <a:srgbClr val="008080"/>
                </a:solidFill>
                <a:latin typeface="JetBrains Mono"/>
              </a:rPr>
              <a:t>""</a:t>
            </a:r>
            <a:r>
              <a:rPr lang="pl-PL" altLang="pl-PL" sz="1200" dirty="0">
                <a:solidFill>
                  <a:srgbClr val="080808"/>
                </a:solidFill>
                <a:latin typeface="JetBrains Mono"/>
              </a:rPr>
              <a:t>,position=</a:t>
            </a:r>
            <a:r>
              <a:rPr lang="pl-PL" altLang="pl-PL" sz="1200" b="1" dirty="0">
                <a:solidFill>
                  <a:srgbClr val="008080"/>
                </a:solidFill>
                <a:latin typeface="JetBrains Mono"/>
              </a:rPr>
              <a:t>""</a:t>
            </a:r>
            <a:r>
              <a:rPr lang="pl-PL" altLang="pl-PL" sz="1200" dirty="0">
                <a:solidFill>
                  <a:srgbClr val="080808"/>
                </a:solidFill>
                <a:latin typeface="JetBrains Mono"/>
              </a:rPr>
              <a:t>,kind=</a:t>
            </a:r>
            <a:r>
              <a:rPr lang="pl-PL" altLang="pl-PL" sz="1200" b="1" dirty="0">
                <a:solidFill>
                  <a:srgbClr val="008080"/>
                </a:solidFill>
                <a:latin typeface="JetBrains Mono"/>
              </a:rPr>
              <a:t>""</a:t>
            </a:r>
            <a:r>
              <a:rPr lang="pl-PL" altLang="pl-PL" sz="1200" dirty="0">
                <a:solidFill>
                  <a:srgbClr val="080808"/>
                </a:solidFill>
                <a:latin typeface="JetBrains Mono"/>
              </a:rPr>
              <a:t>, 	best_score=</a:t>
            </a:r>
            <a:r>
              <a:rPr lang="pl-PL" altLang="pl-PL" sz="1200" b="1" dirty="0">
                <a:solidFill>
                  <a:srgbClr val="008080"/>
                </a:solidFill>
                <a:latin typeface="JetBrains Mono"/>
              </a:rPr>
              <a:t>""</a:t>
            </a:r>
            <a:r>
              <a:rPr lang="pl-PL" altLang="pl-PL" sz="1200" dirty="0">
                <a:solidFill>
                  <a:srgbClr val="080808"/>
                </a:solidFill>
                <a:latin typeface="JetBrains Mono"/>
              </a:rPr>
              <a:t>, years=</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Employee.</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 age, firm, position)</a:t>
            </a:r>
            <a:br>
              <a:rPr lang="pl-PL" altLang="pl-PL" sz="1200" dirty="0">
                <a:solidFill>
                  <a:srgbClr val="080808"/>
                </a:solidFill>
                <a:latin typeface="JetBrains Mono"/>
              </a:rPr>
            </a:br>
            <a:r>
              <a:rPr lang="pl-PL" altLang="pl-PL" sz="1200" dirty="0">
                <a:solidFill>
                  <a:srgbClr val="080808"/>
                </a:solidFill>
                <a:latin typeface="JetBrains Mono"/>
              </a:rPr>
              <a:t>        Sport.</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,kind, best_score, years)</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.student_id = student_id</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.grad_year = grad_year</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print_student</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0080"/>
                </a:solidFill>
                <a:latin typeface="JetBrains Mono"/>
              </a:rPr>
              <a:t>print</a:t>
            </a:r>
            <a:r>
              <a:rPr lang="pl-PL" altLang="pl-PL" sz="1200" dirty="0">
                <a:solidFill>
                  <a:srgbClr val="080808"/>
                </a:solidFill>
                <a:latin typeface="JetBrains Mono"/>
              </a:rPr>
              <a:t>(</a:t>
            </a:r>
            <a:r>
              <a:rPr lang="pl-PL" altLang="pl-PL" sz="1200" b="1" dirty="0">
                <a:solidFill>
                  <a:srgbClr val="008080"/>
                </a:solidFill>
                <a:latin typeface="JetBrains Mono"/>
              </a:rPr>
              <a:t>f"Informacja o studencie: id: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.student_id</a:t>
            </a:r>
            <a:r>
              <a:rPr lang="pl-PL" altLang="pl-PL" sz="1200" dirty="0">
                <a:solidFill>
                  <a:srgbClr val="0037A6"/>
                </a:solidFill>
                <a:latin typeface="JetBrains Mono"/>
              </a:rPr>
              <a:t>}</a:t>
            </a:r>
            <a:r>
              <a:rPr lang="pl-PL" altLang="pl-PL" sz="1200" b="1" dirty="0">
                <a:solidFill>
                  <a:srgbClr val="008080"/>
                </a:solidFill>
                <a:latin typeface="JetBrains Mono"/>
              </a:rPr>
              <a:t>, rok ukończenia studiów: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.grad_year</a:t>
            </a:r>
            <a:r>
              <a:rPr lang="pl-PL" altLang="pl-PL" sz="1200" dirty="0">
                <a:solidFill>
                  <a:srgbClr val="0037A6"/>
                </a:solidFill>
                <a:latin typeface="JetBrains Mono"/>
              </a:rPr>
              <a:t>}</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czyPracownik</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if </a:t>
            </a:r>
            <a:r>
              <a:rPr lang="pl-PL" altLang="pl-PL" sz="1200" dirty="0">
                <a:solidFill>
                  <a:srgbClr val="94558D"/>
                </a:solidFill>
                <a:latin typeface="JetBrains Mono"/>
              </a:rPr>
              <a:t>self</a:t>
            </a:r>
            <a:r>
              <a:rPr lang="pl-PL" altLang="pl-PL" sz="1200" dirty="0">
                <a:solidFill>
                  <a:srgbClr val="080808"/>
                </a:solidFill>
                <a:latin typeface="JetBrains Mono"/>
              </a:rPr>
              <a:t>.firm == </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False</a:t>
            </a:r>
            <a:br>
              <a:rPr lang="pl-PL" altLang="pl-PL" sz="1200" dirty="0">
                <a:solidFill>
                  <a:srgbClr val="0033B3"/>
                </a:solidFill>
                <a:latin typeface="JetBrains Mono"/>
              </a:rPr>
            </a:br>
            <a:r>
              <a:rPr lang="pl-PL" altLang="pl-PL" sz="1200" dirty="0">
                <a:solidFill>
                  <a:srgbClr val="0033B3"/>
                </a:solidFill>
                <a:latin typeface="JetBrains Mono"/>
              </a:rPr>
              <a:t>        else</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True</a:t>
            </a:r>
            <a:endParaRPr lang="pl-PL" altLang="pl-PL" sz="27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231769" y="1332859"/>
            <a:ext cx="1497695" cy="715581"/>
          </a:xfrm>
          <a:prstGeom prst="rect">
            <a:avLst/>
          </a:prstGeom>
          <a:noFill/>
        </p:spPr>
        <p:txBody>
          <a:bodyPr wrap="square" rtlCol="0">
            <a:spAutoFit/>
          </a:bodyPr>
          <a:lstStyle/>
          <a:p>
            <a:r>
              <a:rPr lang="pl-PL" sz="1350"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3236071" y="575992"/>
            <a:ext cx="1954851" cy="507831"/>
          </a:xfrm>
          <a:prstGeom prst="rect">
            <a:avLst/>
          </a:prstGeom>
          <a:noFill/>
        </p:spPr>
        <p:txBody>
          <a:bodyPr wrap="square" rtlCol="0">
            <a:spAutoFit/>
          </a:bodyPr>
          <a:lstStyle/>
          <a:p>
            <a:r>
              <a:rPr lang="pl-PL" sz="1350"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231769" y="2394761"/>
            <a:ext cx="1497695" cy="507831"/>
          </a:xfrm>
          <a:prstGeom prst="rect">
            <a:avLst/>
          </a:prstGeom>
          <a:noFill/>
        </p:spPr>
        <p:txBody>
          <a:bodyPr wrap="square" rtlCol="0">
            <a:spAutoFit/>
          </a:bodyPr>
          <a:lstStyle/>
          <a:p>
            <a:r>
              <a:rPr lang="pl-PL" sz="1350"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1729464" y="1690650"/>
            <a:ext cx="717008" cy="66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1729464" y="2648677"/>
            <a:ext cx="1151389" cy="48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2880853" y="1083823"/>
            <a:ext cx="1332644" cy="40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5827814" y="816102"/>
            <a:ext cx="2846536" cy="507831"/>
          </a:xfrm>
          <a:prstGeom prst="rect">
            <a:avLst/>
          </a:prstGeom>
          <a:noFill/>
        </p:spPr>
        <p:txBody>
          <a:bodyPr wrap="square" rtlCol="0">
            <a:spAutoFit/>
          </a:bodyPr>
          <a:lstStyle/>
          <a:p>
            <a:r>
              <a:rPr lang="pl-PL" sz="1350"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4930506" y="1323933"/>
            <a:ext cx="2320576" cy="46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4992881" y="4003853"/>
            <a:ext cx="1615156" cy="715581"/>
          </a:xfrm>
          <a:prstGeom prst="rect">
            <a:avLst/>
          </a:prstGeom>
          <a:noFill/>
        </p:spPr>
        <p:txBody>
          <a:bodyPr wrap="square" rtlCol="0">
            <a:spAutoFit/>
          </a:bodyPr>
          <a:lstStyle/>
          <a:p>
            <a:r>
              <a:rPr lang="pl-PL" sz="1350"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3877655" y="4001748"/>
            <a:ext cx="1115226" cy="35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6907269" y="2176253"/>
            <a:ext cx="2007595" cy="507831"/>
          </a:xfrm>
          <a:prstGeom prst="rect">
            <a:avLst/>
          </a:prstGeom>
          <a:noFill/>
        </p:spPr>
        <p:txBody>
          <a:bodyPr wrap="square" rtlCol="0">
            <a:spAutoFit/>
          </a:bodyPr>
          <a:lstStyle/>
          <a:p>
            <a:r>
              <a:rPr lang="pl-PL" sz="1350"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4303016" y="2002986"/>
            <a:ext cx="2604253" cy="4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976793" y="1556456"/>
            <a:ext cx="5384160" cy="2585323"/>
          </a:xfrm>
          <a:prstGeom prst="rect">
            <a:avLst/>
          </a:prstGeom>
          <a:noFill/>
        </p:spPr>
        <p:txBody>
          <a:bodyPr wrap="square">
            <a:spAutoFit/>
          </a:bodyPr>
          <a:lstStyle/>
          <a:p>
            <a:r>
              <a:rPr lang="pl-PL" sz="1350" dirty="0"/>
              <a:t>import platform</a:t>
            </a:r>
          </a:p>
          <a:p>
            <a:r>
              <a:rPr lang="pl-PL" sz="1350" dirty="0"/>
              <a:t>from xml.etree.ElementTree import  Element, SubElement, Comment</a:t>
            </a:r>
          </a:p>
          <a:p>
            <a:r>
              <a:rPr lang="pl-PL" sz="1350" dirty="0"/>
              <a:t>import xml.etree.ElementTree as ET</a:t>
            </a:r>
          </a:p>
          <a:p>
            <a:endParaRPr lang="pl-PL" sz="1350" dirty="0"/>
          </a:p>
          <a:p>
            <a:r>
              <a:rPr lang="pl-PL" sz="1350" dirty="0"/>
              <a:t>import pandas as pd</a:t>
            </a:r>
          </a:p>
          <a:p>
            <a:endParaRPr lang="pl-PL" sz="1350" dirty="0"/>
          </a:p>
          <a:p>
            <a:r>
              <a:rPr lang="pl-PL" sz="1350" dirty="0"/>
              <a:t>import dane</a:t>
            </a:r>
          </a:p>
          <a:p>
            <a:r>
              <a:rPr lang="pl-PL" sz="1350" dirty="0"/>
              <a:t>from dane import person</a:t>
            </a:r>
          </a:p>
          <a:p>
            <a:r>
              <a:rPr lang="pl-PL" sz="1350" dirty="0"/>
              <a:t>from func_hello import hello_usr</a:t>
            </a:r>
          </a:p>
          <a:p>
            <a:r>
              <a:rPr lang="pl-PL" sz="1350" dirty="0"/>
              <a:t>from capital import City</a:t>
            </a:r>
          </a:p>
          <a:p>
            <a:r>
              <a:rPr lang="pl-PL" sz="1350"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6360954" y="1025641"/>
            <a:ext cx="2554446" cy="507831"/>
          </a:xfrm>
          <a:prstGeom prst="rect">
            <a:avLst/>
          </a:prstGeom>
          <a:noFill/>
        </p:spPr>
        <p:txBody>
          <a:bodyPr wrap="square" rtlCol="0">
            <a:spAutoFit/>
          </a:bodyPr>
          <a:lstStyle/>
          <a:p>
            <a:r>
              <a:rPr lang="pl-PL" sz="1350"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6209952" y="2441203"/>
            <a:ext cx="2554446" cy="507831"/>
          </a:xfrm>
          <a:prstGeom prst="rect">
            <a:avLst/>
          </a:prstGeom>
          <a:noFill/>
        </p:spPr>
        <p:txBody>
          <a:bodyPr wrap="square" rtlCol="0">
            <a:spAutoFit/>
          </a:bodyPr>
          <a:lstStyle/>
          <a:p>
            <a:r>
              <a:rPr lang="pl-PL" sz="1350"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6209952" y="3325949"/>
            <a:ext cx="2554446" cy="300082"/>
          </a:xfrm>
          <a:prstGeom prst="rect">
            <a:avLst/>
          </a:prstGeom>
          <a:noFill/>
        </p:spPr>
        <p:txBody>
          <a:bodyPr wrap="square" rtlCol="0">
            <a:spAutoFit/>
          </a:bodyPr>
          <a:lstStyle/>
          <a:p>
            <a:r>
              <a:rPr lang="pl-PL" sz="1350"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3737296" y="1279557"/>
            <a:ext cx="2623658" cy="39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2938245" y="2563902"/>
            <a:ext cx="3271708" cy="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3410126" y="3475990"/>
            <a:ext cx="2799826" cy="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Wstęp do programowania w języku </a:t>
            </a:r>
            <a:r>
              <a:rPr lang="pl-PL" dirty="0" err="1"/>
              <a:t>Python</a:t>
            </a:r>
            <a:endParaRPr lang="en-US" dirty="0"/>
          </a:p>
        </p:txBody>
      </p:sp>
      <p:sp>
        <p:nvSpPr>
          <p:cNvPr id="5" name="Symbol zastępczy tekstu 4"/>
          <p:cNvSpPr>
            <a:spLocks noGrp="1"/>
          </p:cNvSpPr>
          <p:nvPr>
            <p:ph type="body" sz="quarter" idx="30"/>
          </p:nvPr>
        </p:nvSpPr>
        <p:spPr>
          <a:xfrm>
            <a:off x="1581528" y="1611501"/>
            <a:ext cx="7105272" cy="279757"/>
          </a:xfrm>
        </p:spPr>
        <p:txBody>
          <a:bodyPr/>
          <a:lstStyle/>
          <a:p>
            <a:r>
              <a:rPr lang="en-US" dirty="0" err="1"/>
              <a:t>Język</a:t>
            </a:r>
            <a:r>
              <a:rPr lang="en-US" dirty="0"/>
              <a:t> python</a:t>
            </a:r>
          </a:p>
        </p:txBody>
      </p:sp>
      <p:sp>
        <p:nvSpPr>
          <p:cNvPr id="6" name="Symbol zastępczy tekstu 5"/>
          <p:cNvSpPr>
            <a:spLocks noGrp="1"/>
          </p:cNvSpPr>
          <p:nvPr>
            <p:ph type="body" sz="quarter" idx="31"/>
          </p:nvPr>
        </p:nvSpPr>
        <p:spPr>
          <a:xfrm>
            <a:off x="1581528" y="1982577"/>
            <a:ext cx="7105272" cy="279757"/>
          </a:xfrm>
        </p:spPr>
        <p:txBody>
          <a:bodyPr/>
          <a:lstStyle/>
          <a:p>
            <a:r>
              <a:rPr lang="pl-PL" dirty="0"/>
              <a:t>Typy danych w języku </a:t>
            </a:r>
            <a:r>
              <a:rPr lang="pl-PL" dirty="0" err="1"/>
              <a:t>Python</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Struktury danych – ich charakterystyka i metody</a:t>
            </a:r>
            <a:endParaRPr lang="en-US" dirty="0"/>
          </a:p>
        </p:txBody>
      </p:sp>
      <p:sp>
        <p:nvSpPr>
          <p:cNvPr id="8" name="Symbol zastępczy tekstu 7"/>
          <p:cNvSpPr>
            <a:spLocks noGrp="1"/>
          </p:cNvSpPr>
          <p:nvPr>
            <p:ph type="body" sz="quarter" idx="33"/>
          </p:nvPr>
        </p:nvSpPr>
        <p:spPr>
          <a:xfrm>
            <a:off x="1581528" y="2724729"/>
            <a:ext cx="7105272" cy="279757"/>
          </a:xfrm>
        </p:spPr>
        <p:txBody>
          <a:bodyPr/>
          <a:lstStyle/>
          <a:p>
            <a:r>
              <a:rPr lang="en-US" dirty="0" err="1"/>
              <a:t>Instrukcje</a:t>
            </a:r>
            <a:r>
              <a:rPr lang="en-US" dirty="0"/>
              <a:t> </a:t>
            </a:r>
            <a:r>
              <a:rPr lang="en-US" dirty="0" err="1"/>
              <a:t>Sterujące</a:t>
            </a:r>
            <a:endParaRPr lang="en-US" dirty="0"/>
          </a:p>
        </p:txBody>
      </p:sp>
      <p:sp>
        <p:nvSpPr>
          <p:cNvPr id="9" name="Symbol zastępczy tekstu 8"/>
          <p:cNvSpPr>
            <a:spLocks noGrp="1"/>
          </p:cNvSpPr>
          <p:nvPr>
            <p:ph type="body" sz="quarter" idx="34"/>
          </p:nvPr>
        </p:nvSpPr>
        <p:spPr>
          <a:xfrm>
            <a:off x="1581528" y="3095805"/>
            <a:ext cx="7105272" cy="279757"/>
          </a:xfrm>
        </p:spPr>
        <p:txBody>
          <a:bodyPr/>
          <a:lstStyle/>
          <a:p>
            <a:r>
              <a:rPr lang="pl-PL" dirty="0"/>
              <a:t>Zasady tworzenia dokumentacji w języku </a:t>
            </a:r>
            <a:r>
              <a:rPr lang="pl-PL" dirty="0" err="1"/>
              <a:t>Python</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en-US" dirty="0" err="1"/>
              <a:t>Pliki</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en-US" dirty="0" err="1"/>
              <a:t>Funkcje</a:t>
            </a:r>
            <a:r>
              <a:rPr lang="pl-PL" dirty="0"/>
              <a:t>, Wybrane aspekty użycia funkcji</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496856" y="1268016"/>
            <a:ext cx="3953847" cy="2141667"/>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5129504" y="1420585"/>
            <a:ext cx="3449994" cy="1131079"/>
          </a:xfrm>
          <a:prstGeom prst="rect">
            <a:avLst/>
          </a:prstGeom>
          <a:noFill/>
        </p:spPr>
        <p:txBody>
          <a:bodyPr wrap="square" rtlCol="0">
            <a:spAutoFit/>
          </a:bodyPr>
          <a:lstStyle/>
          <a:p>
            <a:r>
              <a:rPr lang="pl-PL" sz="1350" dirty="0"/>
              <a:t>Interpreter języka Python, jest dostępny na stronie: </a:t>
            </a:r>
            <a:r>
              <a:rPr lang="pl-PL" sz="1350" dirty="0">
                <a:hlinkClick r:id="rId3"/>
              </a:rPr>
              <a:t>https://www.python.org/</a:t>
            </a:r>
            <a:endParaRPr lang="pl-PL" sz="1350" dirty="0"/>
          </a:p>
          <a:p>
            <a:endParaRPr lang="pl-PL" sz="1350" dirty="0"/>
          </a:p>
          <a:p>
            <a:r>
              <a:rPr lang="pl-PL" sz="1350"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5129505" y="3133288"/>
            <a:ext cx="3660061" cy="715581"/>
          </a:xfrm>
          <a:prstGeom prst="rect">
            <a:avLst/>
          </a:prstGeom>
          <a:noFill/>
        </p:spPr>
        <p:txBody>
          <a:bodyPr wrap="square" rtlCol="0">
            <a:spAutoFit/>
          </a:bodyPr>
          <a:lstStyle/>
          <a:p>
            <a:r>
              <a:rPr lang="pl-PL" sz="1350"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628650" y="105067"/>
            <a:ext cx="7886700" cy="994172"/>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755010" y="1971132"/>
            <a:ext cx="6813958" cy="2793072"/>
          </a:xfrm>
          <a:prstGeom prst="rect">
            <a:avLst/>
          </a:prstGeom>
          <a:noFill/>
        </p:spPr>
        <p:txBody>
          <a:bodyPr wrap="square" rtlCol="0">
            <a:spAutoFit/>
          </a:bodyPr>
          <a:lstStyle/>
          <a:p>
            <a:r>
              <a:rPr lang="pl-PL" sz="1350" dirty="0"/>
              <a:t>Nie ma jednego dedykowanego środowiska programistycznego dla języka Python.  </a:t>
            </a:r>
          </a:p>
          <a:p>
            <a:r>
              <a:rPr lang="pl-PL" sz="1350" dirty="0"/>
              <a:t>Jakie można wybrać najlepsze środowiska języka Python</a:t>
            </a:r>
          </a:p>
          <a:p>
            <a:endParaRPr lang="pl-PL" sz="1350" dirty="0"/>
          </a:p>
          <a:p>
            <a:r>
              <a:rPr lang="pl-PL" sz="1350" dirty="0"/>
              <a:t>JetBrains PyCharm</a:t>
            </a:r>
          </a:p>
          <a:p>
            <a:endParaRPr lang="pl-PL" sz="1350" dirty="0"/>
          </a:p>
          <a:p>
            <a:endParaRPr lang="pl-PL" sz="1350" dirty="0"/>
          </a:p>
          <a:p>
            <a:endParaRPr lang="pl-PL" sz="1350" dirty="0"/>
          </a:p>
          <a:p>
            <a:r>
              <a:rPr lang="pl-PL" sz="1350" dirty="0"/>
              <a:t>Microsoft Visual Studio 2019 </a:t>
            </a:r>
          </a:p>
          <a:p>
            <a:endParaRPr lang="pl-PL" sz="1350" dirty="0"/>
          </a:p>
          <a:p>
            <a:endParaRPr lang="pl-PL" sz="1350" dirty="0"/>
          </a:p>
          <a:p>
            <a:endParaRPr lang="pl-PL" sz="1350" dirty="0"/>
          </a:p>
          <a:p>
            <a:r>
              <a:rPr lang="pl-PL" sz="1350" dirty="0"/>
              <a:t>Microsoft Visual Studio Code</a:t>
            </a:r>
          </a:p>
          <a:p>
            <a:endParaRPr lang="pl-PL" sz="1350"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51339" y="2446599"/>
            <a:ext cx="692276" cy="692276"/>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66065" y="2850000"/>
            <a:ext cx="952549" cy="952549"/>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6065" y="3871749"/>
            <a:ext cx="952549" cy="952549"/>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755010" y="970963"/>
            <a:ext cx="6115574" cy="923330"/>
          </a:xfrm>
          <a:prstGeom prst="rect">
            <a:avLst/>
          </a:prstGeom>
          <a:noFill/>
        </p:spPr>
        <p:txBody>
          <a:bodyPr wrap="square" rtlCol="0">
            <a:spAutoFit/>
          </a:bodyPr>
          <a:lstStyle/>
          <a:p>
            <a:r>
              <a:rPr lang="pl-PL" sz="1350"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902737" y="1355550"/>
            <a:ext cx="3866405" cy="2094302"/>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902737" y="558311"/>
            <a:ext cx="4573166" cy="300082"/>
          </a:xfrm>
          <a:prstGeom prst="rect">
            <a:avLst/>
          </a:prstGeom>
          <a:noFill/>
        </p:spPr>
        <p:txBody>
          <a:bodyPr wrap="square">
            <a:spAutoFit/>
          </a:bodyPr>
          <a:lstStyle/>
          <a:p>
            <a:r>
              <a:rPr lang="pl-PL" sz="1350"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5561901" y="1415642"/>
            <a:ext cx="2705450" cy="2585323"/>
          </a:xfrm>
          <a:prstGeom prst="rect">
            <a:avLst/>
          </a:prstGeom>
          <a:noFill/>
        </p:spPr>
        <p:txBody>
          <a:bodyPr wrap="square" rtlCol="0">
            <a:spAutoFit/>
          </a:bodyPr>
          <a:lstStyle/>
          <a:p>
            <a:r>
              <a:rPr lang="pl-PL" sz="1350" dirty="0"/>
              <a:t>Jest to wygodne i kompletne środowisko programistyczne dla języka Python. Występuje w dwóch wersjach: bezpłatnej  - Community oraz płatnej – Professional.</a:t>
            </a:r>
          </a:p>
          <a:p>
            <a:r>
              <a:rPr lang="pl-PL" sz="1350"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902737" y="4014133"/>
            <a:ext cx="6508937" cy="507831"/>
          </a:xfrm>
          <a:prstGeom prst="rect">
            <a:avLst/>
          </a:prstGeom>
          <a:noFill/>
        </p:spPr>
        <p:txBody>
          <a:bodyPr wrap="square" rtlCol="0">
            <a:spAutoFit/>
          </a:bodyPr>
          <a:lstStyle/>
          <a:p>
            <a:r>
              <a:rPr lang="pl-PL" sz="1350" dirty="0"/>
              <a:t>Link do pobrania pliku instalacyjnego(wersja Community i Professional):</a:t>
            </a:r>
          </a:p>
          <a:p>
            <a:r>
              <a:rPr lang="pl-PL" sz="1350"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720727" y="1537213"/>
            <a:ext cx="4444796" cy="2426118"/>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932751" y="802584"/>
            <a:ext cx="4570952" cy="300082"/>
          </a:xfrm>
          <a:prstGeom prst="rect">
            <a:avLst/>
          </a:prstGeom>
          <a:noFill/>
        </p:spPr>
        <p:txBody>
          <a:bodyPr wrap="square">
            <a:spAutoFit/>
          </a:bodyPr>
          <a:lstStyle/>
          <a:p>
            <a:r>
              <a:rPr lang="pl-PL" sz="1350"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5561901" y="1415642"/>
            <a:ext cx="2705450" cy="2585323"/>
          </a:xfrm>
          <a:prstGeom prst="rect">
            <a:avLst/>
          </a:prstGeom>
          <a:noFill/>
        </p:spPr>
        <p:txBody>
          <a:bodyPr wrap="square" rtlCol="0">
            <a:spAutoFit/>
          </a:bodyPr>
          <a:lstStyle/>
          <a:p>
            <a:r>
              <a:rPr lang="pl-PL" sz="1350" dirty="0"/>
              <a:t>Jest to kompletne multi - środowisko programistyczne firmy Microsoft dla wielu języków, w tym języka Python. Występuje w dwóch wersjach: bezpłatnej  - Community oraz płatnych: Professional i Enterprise</a:t>
            </a:r>
          </a:p>
          <a:p>
            <a:r>
              <a:rPr lang="pl-PL" sz="1350"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932751" y="4278386"/>
            <a:ext cx="6013334" cy="507831"/>
          </a:xfrm>
          <a:prstGeom prst="rect">
            <a:avLst/>
          </a:prstGeom>
          <a:noFill/>
        </p:spPr>
        <p:txBody>
          <a:bodyPr wrap="square" rtlCol="0">
            <a:spAutoFit/>
          </a:bodyPr>
          <a:lstStyle/>
          <a:p>
            <a:r>
              <a:rPr lang="pl-PL" sz="1350" dirty="0"/>
              <a:t>Link do pobrania środowiska:</a:t>
            </a:r>
          </a:p>
          <a:p>
            <a:r>
              <a:rPr lang="pl-PL" sz="1350"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259921" y="1817952"/>
            <a:ext cx="4570952" cy="1131079"/>
          </a:xfrm>
          <a:prstGeom prst="rect">
            <a:avLst/>
          </a:prstGeom>
          <a:noFill/>
        </p:spPr>
        <p:txBody>
          <a:bodyPr wrap="square">
            <a:spAutoFit/>
          </a:bodyPr>
          <a:lstStyle/>
          <a:p>
            <a:r>
              <a:rPr lang="pl-PL" sz="1350" dirty="0"/>
              <a:t>Zmienna (ang. variable) to miejsce w pamięci operacyjnej reprezentowane przez adres komórki pamięci, które przechowuje pojedynczą wartość określonego typu. </a:t>
            </a:r>
          </a:p>
          <a:p>
            <a:r>
              <a:rPr lang="pl-PL" sz="1350"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259921" y="3475884"/>
            <a:ext cx="4570952" cy="923330"/>
          </a:xfrm>
          <a:prstGeom prst="rect">
            <a:avLst/>
          </a:prstGeom>
          <a:noFill/>
        </p:spPr>
        <p:txBody>
          <a:bodyPr wrap="square">
            <a:spAutoFit/>
          </a:bodyPr>
          <a:lstStyle/>
          <a:p>
            <a:r>
              <a:rPr lang="pl-PL" sz="1350"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913876" y="2304411"/>
            <a:ext cx="2169079" cy="507831"/>
          </a:xfrm>
          <a:prstGeom prst="rect">
            <a:avLst/>
          </a:prstGeom>
          <a:noFill/>
        </p:spPr>
        <p:txBody>
          <a:bodyPr wrap="square">
            <a:spAutoFit/>
          </a:bodyPr>
          <a:lstStyle/>
          <a:p>
            <a:r>
              <a:rPr lang="pl-PL" sz="1350"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4146259" y="1470567"/>
            <a:ext cx="2875327" cy="507831"/>
          </a:xfrm>
          <a:prstGeom prst="rect">
            <a:avLst/>
          </a:prstGeom>
          <a:noFill/>
        </p:spPr>
        <p:txBody>
          <a:bodyPr wrap="square" rtlCol="0">
            <a:spAutoFit/>
          </a:bodyPr>
          <a:lstStyle/>
          <a:p>
            <a:r>
              <a:rPr lang="pl-PL" sz="1350"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4146258" y="2329376"/>
            <a:ext cx="2875327" cy="507831"/>
          </a:xfrm>
          <a:prstGeom prst="rect">
            <a:avLst/>
          </a:prstGeom>
          <a:noFill/>
        </p:spPr>
        <p:txBody>
          <a:bodyPr wrap="square" rtlCol="0">
            <a:spAutoFit/>
          </a:bodyPr>
          <a:lstStyle/>
          <a:p>
            <a:r>
              <a:rPr lang="pl-PL" sz="1350"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4146258" y="3060919"/>
            <a:ext cx="2875327" cy="507831"/>
          </a:xfrm>
          <a:prstGeom prst="rect">
            <a:avLst/>
          </a:prstGeom>
          <a:noFill/>
        </p:spPr>
        <p:txBody>
          <a:bodyPr wrap="square" rtlCol="0">
            <a:spAutoFit/>
          </a:bodyPr>
          <a:lstStyle/>
          <a:p>
            <a:r>
              <a:rPr lang="pl-PL" sz="1350"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913876" y="1574440"/>
            <a:ext cx="2294913" cy="300082"/>
          </a:xfrm>
          <a:prstGeom prst="rect">
            <a:avLst/>
          </a:prstGeom>
          <a:noFill/>
        </p:spPr>
        <p:txBody>
          <a:bodyPr wrap="square">
            <a:spAutoFit/>
          </a:bodyPr>
          <a:lstStyle/>
          <a:p>
            <a:r>
              <a:rPr lang="pl-PL" sz="1350"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913876" y="3171691"/>
            <a:ext cx="1508445" cy="300082"/>
          </a:xfrm>
          <a:prstGeom prst="rect">
            <a:avLst/>
          </a:prstGeom>
          <a:noFill/>
        </p:spPr>
        <p:txBody>
          <a:bodyPr wrap="square">
            <a:spAutoFit/>
          </a:bodyPr>
          <a:lstStyle/>
          <a:p>
            <a:r>
              <a:rPr lang="pl-PL" sz="1350" dirty="0"/>
              <a:t>print (a)</a:t>
            </a:r>
          </a:p>
        </p:txBody>
      </p:sp>
    </p:spTree>
    <p:extLst>
      <p:ext uri="{BB962C8B-B14F-4D97-AF65-F5344CB8AC3E}">
        <p14:creationId xmlns:p14="http://schemas.microsoft.com/office/powerpoint/2010/main" val="535155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001961" y="2286281"/>
            <a:ext cx="1395194" cy="507831"/>
          </a:xfrm>
          <a:prstGeom prst="rect">
            <a:avLst/>
          </a:prstGeom>
          <a:noFill/>
        </p:spPr>
        <p:txBody>
          <a:bodyPr wrap="square">
            <a:spAutoFit/>
          </a:bodyPr>
          <a:lstStyle/>
          <a:p>
            <a:r>
              <a:rPr lang="fr-FR" sz="1350" dirty="0"/>
              <a:t>g:int = 6</a:t>
            </a:r>
          </a:p>
          <a:p>
            <a:r>
              <a:rPr lang="fr-FR" sz="1350" dirty="0"/>
              <a:t>print(g)</a:t>
            </a:r>
            <a:endParaRPr lang="pl-PL" sz="1350"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001960" y="3441198"/>
            <a:ext cx="2106161" cy="1131079"/>
          </a:xfrm>
          <a:prstGeom prst="rect">
            <a:avLst/>
          </a:prstGeom>
          <a:noFill/>
        </p:spPr>
        <p:txBody>
          <a:bodyPr wrap="square">
            <a:spAutoFit/>
          </a:bodyPr>
          <a:lstStyle/>
          <a:p>
            <a:r>
              <a:rPr lang="pl-PL" sz="1350" dirty="0"/>
              <a:t>a = "Lato"</a:t>
            </a:r>
          </a:p>
          <a:p>
            <a:r>
              <a:rPr lang="pl-PL" sz="1350" dirty="0"/>
              <a:t>b = "następna pora: jesień"</a:t>
            </a:r>
          </a:p>
          <a:p>
            <a:r>
              <a:rPr lang="pl-PL" sz="1350" dirty="0"/>
              <a:t>print (a,b)</a:t>
            </a:r>
          </a:p>
          <a:p>
            <a:r>
              <a:rPr lang="pl-PL" sz="1350"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001960" y="1142179"/>
            <a:ext cx="1659447" cy="923330"/>
          </a:xfrm>
          <a:prstGeom prst="rect">
            <a:avLst/>
          </a:prstGeom>
          <a:noFill/>
        </p:spPr>
        <p:txBody>
          <a:bodyPr wrap="square">
            <a:spAutoFit/>
          </a:bodyPr>
          <a:lstStyle/>
          <a:p>
            <a:r>
              <a:rPr lang="da-DK" sz="1350" dirty="0"/>
              <a:t>x = "tekst"</a:t>
            </a:r>
          </a:p>
          <a:p>
            <a:r>
              <a:rPr lang="da-DK" sz="1350" dirty="0"/>
              <a:t>x = 5</a:t>
            </a:r>
          </a:p>
          <a:p>
            <a:r>
              <a:rPr lang="da-DK" sz="1350" dirty="0"/>
              <a:t>x = 1.33</a:t>
            </a:r>
          </a:p>
          <a:p>
            <a:r>
              <a:rPr lang="da-DK" sz="1350" dirty="0"/>
              <a:t>x = True</a:t>
            </a:r>
            <a:endParaRPr lang="pl-PL" sz="1350"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001960" y="389014"/>
            <a:ext cx="4570952" cy="553998"/>
          </a:xfrm>
          <a:prstGeom prst="rect">
            <a:avLst/>
          </a:prstGeom>
          <a:noFill/>
        </p:spPr>
        <p:txBody>
          <a:bodyPr wrap="square">
            <a:spAutoFit/>
          </a:bodyPr>
          <a:lstStyle/>
          <a:p>
            <a:r>
              <a:rPr lang="pl-PL" sz="3000" dirty="0"/>
              <a:t>Zmienne</a:t>
            </a:r>
            <a:endParaRPr lang="pl-PL" sz="1350"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2812409" y="879784"/>
            <a:ext cx="5643694" cy="1338828"/>
          </a:xfrm>
          <a:prstGeom prst="rect">
            <a:avLst/>
          </a:prstGeom>
          <a:noFill/>
        </p:spPr>
        <p:txBody>
          <a:bodyPr wrap="square">
            <a:spAutoFit/>
          </a:bodyPr>
          <a:lstStyle/>
          <a:p>
            <a:r>
              <a:rPr lang="pl-PL" sz="1350" dirty="0"/>
              <a:t>Jeżeli stosujemy jedną wspólną  nazwę dla wielu zmiennych to taką nazwę określamy wspólnym interfejsem zmiennej i każda kolejna zdana wartość przesłania poprzednio zdefiniowaną.</a:t>
            </a:r>
          </a:p>
          <a:p>
            <a:r>
              <a:rPr lang="pl-PL" sz="1350"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2927233" y="2286281"/>
            <a:ext cx="5478536" cy="923330"/>
          </a:xfrm>
          <a:prstGeom prst="rect">
            <a:avLst/>
          </a:prstGeom>
          <a:noFill/>
        </p:spPr>
        <p:txBody>
          <a:bodyPr wrap="square">
            <a:spAutoFit/>
          </a:bodyPr>
          <a:lstStyle/>
          <a:p>
            <a:r>
              <a:rPr lang="pl-PL" sz="1350"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3367656" y="3441198"/>
            <a:ext cx="4559940" cy="1131079"/>
          </a:xfrm>
          <a:prstGeom prst="rect">
            <a:avLst/>
          </a:prstGeom>
          <a:noFill/>
        </p:spPr>
        <p:txBody>
          <a:bodyPr wrap="square">
            <a:spAutoFit/>
          </a:bodyPr>
          <a:lstStyle/>
          <a:p>
            <a:r>
              <a:rPr lang="pl-PL" sz="1350" dirty="0"/>
              <a:t>Zmienne możemy wyświetlać na różne sposoby:</a:t>
            </a:r>
          </a:p>
          <a:p>
            <a:r>
              <a:rPr lang="pl-PL" sz="1350" dirty="0"/>
              <a:t>Używając symbolu „+” czyli łączenie ciągów znakowych lub</a:t>
            </a:r>
          </a:p>
          <a:p>
            <a:r>
              <a:rPr lang="pl-PL" sz="1350"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203296" y="2433250"/>
            <a:ext cx="1709782" cy="507831"/>
          </a:xfrm>
          <a:prstGeom prst="rect">
            <a:avLst/>
          </a:prstGeom>
          <a:noFill/>
        </p:spPr>
        <p:txBody>
          <a:bodyPr wrap="square">
            <a:spAutoFit/>
          </a:bodyPr>
          <a:lstStyle/>
          <a:p>
            <a:r>
              <a:rPr lang="pl-PL" sz="1350"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3323613" y="1097950"/>
            <a:ext cx="4570952" cy="507831"/>
          </a:xfrm>
          <a:prstGeom prst="rect">
            <a:avLst/>
          </a:prstGeom>
          <a:noFill/>
        </p:spPr>
        <p:txBody>
          <a:bodyPr wrap="square">
            <a:spAutoFit/>
          </a:bodyPr>
          <a:lstStyle/>
          <a:p>
            <a:r>
              <a:rPr lang="pl-PL" sz="1350"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3323613" y="2412883"/>
            <a:ext cx="4570952" cy="507831"/>
          </a:xfrm>
          <a:prstGeom prst="rect">
            <a:avLst/>
          </a:prstGeom>
          <a:noFill/>
        </p:spPr>
        <p:txBody>
          <a:bodyPr wrap="square">
            <a:spAutoFit/>
          </a:bodyPr>
          <a:lstStyle/>
          <a:p>
            <a:r>
              <a:rPr lang="pl-PL" sz="1350"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3401211" y="3567094"/>
            <a:ext cx="4123714" cy="715581"/>
          </a:xfrm>
          <a:prstGeom prst="rect">
            <a:avLst/>
          </a:prstGeom>
          <a:noFill/>
        </p:spPr>
        <p:txBody>
          <a:bodyPr wrap="square">
            <a:spAutoFit/>
          </a:bodyPr>
          <a:lstStyle/>
          <a:p>
            <a:r>
              <a:rPr lang="pl-PL" sz="1350"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896573" y="604977"/>
            <a:ext cx="2323226" cy="1672393"/>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976793" y="3248311"/>
            <a:ext cx="1646864" cy="1230815"/>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2285476" y="1811576"/>
            <a:ext cx="3767181" cy="1754326"/>
          </a:xfrm>
          <a:prstGeom prst="rect">
            <a:avLst/>
          </a:prstGeom>
          <a:noFill/>
        </p:spPr>
        <p:txBody>
          <a:bodyPr wrap="square">
            <a:spAutoFit/>
          </a:bodyPr>
          <a:lstStyle/>
          <a:p>
            <a:r>
              <a:rPr lang="pl-PL" dirty="0"/>
              <a:t>Arytmetyczne </a:t>
            </a:r>
          </a:p>
          <a:p>
            <a:r>
              <a:rPr lang="pl-PL" dirty="0"/>
              <a:t>Relacyjne </a:t>
            </a:r>
          </a:p>
          <a:p>
            <a:r>
              <a:rPr lang="pl-PL" dirty="0"/>
              <a:t>Logiczne </a:t>
            </a:r>
          </a:p>
          <a:p>
            <a:r>
              <a:rPr lang="pl-PL" dirty="0"/>
              <a:t>Bitowe </a:t>
            </a:r>
          </a:p>
          <a:p>
            <a:r>
              <a:rPr lang="pl-PL" dirty="0"/>
              <a:t>Przynależności </a:t>
            </a:r>
          </a:p>
          <a:p>
            <a:r>
              <a:rPr lang="pl-PL" dirty="0"/>
              <a:t>Tożsamości </a:t>
            </a:r>
            <a:r>
              <a:rPr lang="pl-PL" sz="1350" dirty="0"/>
              <a:t>	</a:t>
            </a:r>
          </a:p>
        </p:txBody>
      </p:sp>
    </p:spTree>
    <p:extLst>
      <p:ext uri="{BB962C8B-B14F-4D97-AF65-F5344CB8AC3E}">
        <p14:creationId xmlns:p14="http://schemas.microsoft.com/office/powerpoint/2010/main" val="3314769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681867" y="2005494"/>
            <a:ext cx="4659823" cy="2031325"/>
          </a:xfrm>
          <a:prstGeom prst="rect">
            <a:avLst/>
          </a:prstGeom>
          <a:noFill/>
        </p:spPr>
        <p:txBody>
          <a:bodyPr wrap="square">
            <a:spAutoFit/>
          </a:bodyPr>
          <a:lstStyle/>
          <a:p>
            <a:pPr>
              <a:buFont typeface="Arial" panose="020B0604020202020204" pitchFamily="34" charset="0"/>
              <a:buChar char="•"/>
            </a:pPr>
            <a:r>
              <a:rPr lang="pl-PL" dirty="0"/>
              <a:t>numeryczne (liczbowe): </a:t>
            </a:r>
            <a:r>
              <a:rPr lang="pl-PL" dirty="0" err="1"/>
              <a:t>int</a:t>
            </a:r>
            <a:r>
              <a:rPr lang="pl-PL" dirty="0"/>
              <a:t>, </a:t>
            </a:r>
            <a:r>
              <a:rPr lang="pl-PL" dirty="0" err="1"/>
              <a:t>float</a:t>
            </a:r>
            <a:r>
              <a:rPr lang="pl-PL" dirty="0"/>
              <a:t>, </a:t>
            </a:r>
            <a:r>
              <a:rPr lang="pl-PL" dirty="0" err="1"/>
              <a:t>complex</a:t>
            </a:r>
            <a:endParaRPr lang="pl-PL" dirty="0"/>
          </a:p>
          <a:p>
            <a:pPr>
              <a:buFont typeface="Arial" panose="020B0604020202020204" pitchFamily="34" charset="0"/>
              <a:buChar char="•"/>
            </a:pPr>
            <a:r>
              <a:rPr lang="pl-PL" dirty="0"/>
              <a:t>tekstowe: </a:t>
            </a:r>
            <a:r>
              <a:rPr lang="pl-PL" dirty="0" err="1"/>
              <a:t>str</a:t>
            </a:r>
            <a:endParaRPr lang="pl-PL" dirty="0"/>
          </a:p>
          <a:p>
            <a:pPr>
              <a:buFont typeface="Arial" panose="020B0604020202020204" pitchFamily="34" charset="0"/>
              <a:buChar char="•"/>
            </a:pPr>
            <a:r>
              <a:rPr lang="pl-PL" dirty="0"/>
              <a:t>sekwencji: list, </a:t>
            </a:r>
            <a:r>
              <a:rPr lang="pl-PL" dirty="0" err="1"/>
              <a:t>tuple</a:t>
            </a:r>
            <a:endParaRPr lang="pl-PL" dirty="0"/>
          </a:p>
          <a:p>
            <a:pPr>
              <a:buFont typeface="Arial" panose="020B0604020202020204" pitchFamily="34" charset="0"/>
              <a:buChar char="•"/>
            </a:pPr>
            <a:r>
              <a:rPr lang="pl-PL" dirty="0"/>
              <a:t>odwzorowania (</a:t>
            </a:r>
            <a:r>
              <a:rPr lang="pl-PL" dirty="0" err="1"/>
              <a:t>mapping</a:t>
            </a:r>
            <a:r>
              <a:rPr lang="pl-PL" dirty="0"/>
              <a:t> </a:t>
            </a:r>
            <a:r>
              <a:rPr lang="pl-PL" dirty="0" err="1"/>
              <a:t>type</a:t>
            </a:r>
            <a:r>
              <a:rPr lang="pl-PL" dirty="0"/>
              <a:t>): </a:t>
            </a:r>
            <a:r>
              <a:rPr lang="pl-PL" dirty="0" err="1"/>
              <a:t>dict</a:t>
            </a:r>
            <a:endParaRPr lang="pl-PL" dirty="0"/>
          </a:p>
          <a:p>
            <a:pPr>
              <a:buFont typeface="Arial" panose="020B0604020202020204" pitchFamily="34" charset="0"/>
              <a:buChar char="•"/>
            </a:pPr>
            <a:r>
              <a:rPr lang="pl-PL" dirty="0"/>
              <a:t>zestawów (set </a:t>
            </a:r>
            <a:r>
              <a:rPr lang="pl-PL" dirty="0" err="1"/>
              <a:t>types</a:t>
            </a:r>
            <a:r>
              <a:rPr lang="pl-PL" dirty="0"/>
              <a:t>): set, </a:t>
            </a:r>
            <a:r>
              <a:rPr lang="pl-PL" dirty="0" err="1"/>
              <a:t>frozenset</a:t>
            </a:r>
            <a:endParaRPr lang="pl-PL" dirty="0"/>
          </a:p>
          <a:p>
            <a:pPr>
              <a:buFont typeface="Arial" panose="020B0604020202020204" pitchFamily="34" charset="0"/>
              <a:buChar char="•"/>
            </a:pPr>
            <a:r>
              <a:rPr lang="pl-PL" dirty="0"/>
              <a:t>logiczne: </a:t>
            </a:r>
            <a:r>
              <a:rPr lang="pl-PL" dirty="0" err="1"/>
              <a:t>bool</a:t>
            </a:r>
            <a:endParaRPr lang="pl-PL" dirty="0"/>
          </a:p>
          <a:p>
            <a:pPr>
              <a:buFont typeface="Arial" panose="020B0604020202020204" pitchFamily="34" charset="0"/>
              <a:buChar char="•"/>
            </a:pPr>
            <a:r>
              <a:rPr lang="pl-PL" dirty="0"/>
              <a:t>binarne: </a:t>
            </a:r>
            <a:r>
              <a:rPr lang="pl-PL" dirty="0" err="1"/>
              <a:t>bytes</a:t>
            </a:r>
            <a:r>
              <a:rPr lang="pl-PL" dirty="0"/>
              <a:t>, </a:t>
            </a:r>
            <a:r>
              <a:rPr lang="pl-PL" dirty="0" err="1"/>
              <a:t>bytearray</a:t>
            </a:r>
            <a:endParaRPr lang="pl-PL"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611872" y="976220"/>
            <a:ext cx="5598079" cy="577081"/>
          </a:xfrm>
          <a:prstGeom prst="rect">
            <a:avLst/>
          </a:prstGeom>
          <a:noFill/>
        </p:spPr>
        <p:txBody>
          <a:bodyPr wrap="square">
            <a:spAutoFit/>
          </a:bodyPr>
          <a:lstStyle/>
          <a:p>
            <a:r>
              <a:rPr lang="en-US" dirty="0"/>
              <a:t>Python </a:t>
            </a:r>
            <a:r>
              <a:rPr lang="pl-PL" dirty="0"/>
              <a:t>obsługuje następujące typy danych:</a:t>
            </a:r>
            <a:endParaRPr lang="en-US" dirty="0"/>
          </a:p>
          <a:p>
            <a:endParaRPr lang="en-US" sz="135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7128" y="2378485"/>
            <a:ext cx="2737608" cy="1539905"/>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Wykorzystanie kolekcji do pracy z funkcjami</a:t>
            </a:r>
          </a:p>
        </p:txBody>
      </p:sp>
      <p:sp>
        <p:nvSpPr>
          <p:cNvPr id="5" name="Symbol zastępczy tekstu 4"/>
          <p:cNvSpPr>
            <a:spLocks noGrp="1"/>
          </p:cNvSpPr>
          <p:nvPr>
            <p:ph type="body" sz="quarter" idx="30"/>
          </p:nvPr>
        </p:nvSpPr>
        <p:spPr>
          <a:xfrm>
            <a:off x="1581528" y="1611501"/>
            <a:ext cx="7105272" cy="279757"/>
          </a:xfrm>
        </p:spPr>
        <p:txBody>
          <a:bodyPr/>
          <a:lstStyle/>
          <a:p>
            <a:r>
              <a:rPr lang="pl-PL" dirty="0"/>
              <a:t>Zaawansowane zagadnienia dotyczące funkcji</a:t>
            </a:r>
          </a:p>
        </p:txBody>
      </p:sp>
      <p:sp>
        <p:nvSpPr>
          <p:cNvPr id="6" name="Symbol zastępczy tekstu 5"/>
          <p:cNvSpPr>
            <a:spLocks noGrp="1"/>
          </p:cNvSpPr>
          <p:nvPr>
            <p:ph type="body" sz="quarter" idx="31"/>
          </p:nvPr>
        </p:nvSpPr>
        <p:spPr>
          <a:xfrm>
            <a:off x="1581528" y="1982577"/>
            <a:ext cx="7105272" cy="279757"/>
          </a:xfrm>
        </p:spPr>
        <p:txBody>
          <a:bodyPr/>
          <a:lstStyle/>
          <a:p>
            <a:r>
              <a:rPr lang="pl-PL" dirty="0"/>
              <a:t>Wstęp do tworzenie modułów</a:t>
            </a:r>
          </a:p>
        </p:txBody>
      </p:sp>
      <p:sp>
        <p:nvSpPr>
          <p:cNvPr id="7" name="Symbol zastępczy tekstu 6"/>
          <p:cNvSpPr>
            <a:spLocks noGrp="1"/>
          </p:cNvSpPr>
          <p:nvPr>
            <p:ph type="body" sz="quarter" idx="32"/>
          </p:nvPr>
        </p:nvSpPr>
        <p:spPr>
          <a:xfrm>
            <a:off x="1581528" y="2353653"/>
            <a:ext cx="7105272" cy="279757"/>
          </a:xfrm>
        </p:spPr>
        <p:txBody>
          <a:bodyPr/>
          <a:lstStyle/>
          <a:p>
            <a:r>
              <a:rPr lang="pl-PL" dirty="0"/>
              <a:t>Wstęp do programowania obiektowego w języku </a:t>
            </a:r>
            <a:r>
              <a:rPr lang="pl-PL" dirty="0" err="1"/>
              <a:t>Python</a:t>
            </a:r>
            <a:endParaRPr lang="pl-PL" dirty="0"/>
          </a:p>
        </p:txBody>
      </p:sp>
      <p:sp>
        <p:nvSpPr>
          <p:cNvPr id="8" name="Symbol zastępczy tekstu 7"/>
          <p:cNvSpPr>
            <a:spLocks noGrp="1"/>
          </p:cNvSpPr>
          <p:nvPr>
            <p:ph type="body" sz="quarter" idx="33"/>
          </p:nvPr>
        </p:nvSpPr>
        <p:spPr>
          <a:xfrm>
            <a:off x="1581528" y="2724729"/>
            <a:ext cx="7105272" cy="279757"/>
          </a:xfrm>
        </p:spPr>
        <p:txBody>
          <a:bodyPr/>
          <a:lstStyle/>
          <a:p>
            <a:r>
              <a:rPr lang="pl-PL" dirty="0"/>
              <a:t>Wyjątki, obsługa błędów</a:t>
            </a:r>
          </a:p>
        </p:txBody>
      </p:sp>
      <p:sp>
        <p:nvSpPr>
          <p:cNvPr id="9" name="Symbol zastępczy tekstu 8"/>
          <p:cNvSpPr>
            <a:spLocks noGrp="1"/>
          </p:cNvSpPr>
          <p:nvPr>
            <p:ph type="body" sz="quarter" idx="34"/>
          </p:nvPr>
        </p:nvSpPr>
        <p:spPr>
          <a:xfrm>
            <a:off x="1581528" y="3095805"/>
            <a:ext cx="7105272" cy="279757"/>
          </a:xfrm>
        </p:spPr>
        <p:txBody>
          <a:bodyPr/>
          <a:lstStyle/>
          <a:p>
            <a:r>
              <a:rPr lang="pl-PL" dirty="0"/>
              <a:t>Przetwarzanie danych XML w języku </a:t>
            </a:r>
            <a:r>
              <a:rPr lang="pl-PL" dirty="0" err="1"/>
              <a:t>Python</a:t>
            </a:r>
            <a:endParaRPr lang="pl-PL" dirty="0"/>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Wybrane aspekty zastosowań języka </a:t>
            </a:r>
            <a:r>
              <a:rPr lang="pl-PL" dirty="0" err="1"/>
              <a:t>Python</a:t>
            </a:r>
            <a:r>
              <a:rPr lang="pl-PL" dirty="0"/>
              <a:t>, wstęp do programowania wielowątkowego</a:t>
            </a:r>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Co dalej? </a:t>
            </a:r>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99085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234755" y="1525978"/>
            <a:ext cx="6013333" cy="1338828"/>
          </a:xfrm>
          <a:prstGeom prst="rect">
            <a:avLst/>
          </a:prstGeom>
          <a:noFill/>
        </p:spPr>
        <p:txBody>
          <a:bodyPr wrap="square">
            <a:spAutoFit/>
          </a:bodyPr>
          <a:lstStyle/>
          <a:p>
            <a:r>
              <a:rPr lang="pl-PL" sz="1350" dirty="0"/>
              <a:t>Zmienna to konstrukcja programistyczna która posiada trzy podstawowe atrybuty: </a:t>
            </a:r>
          </a:p>
          <a:p>
            <a:pPr marL="214313" indent="-214313">
              <a:buFont typeface="Arial" panose="020B0604020202020204" pitchFamily="34" charset="0"/>
              <a:buChar char="•"/>
            </a:pPr>
            <a:r>
              <a:rPr lang="pl-PL" sz="1350" dirty="0"/>
              <a:t>symboliczną nazwę, </a:t>
            </a:r>
          </a:p>
          <a:p>
            <a:pPr marL="214313" indent="-214313">
              <a:buFont typeface="Arial" panose="020B0604020202020204" pitchFamily="34" charset="0"/>
              <a:buChar char="•"/>
            </a:pPr>
            <a:r>
              <a:rPr lang="pl-PL" sz="1350" dirty="0"/>
              <a:t>adres pamięci, czyli miejsce przechowywania</a:t>
            </a:r>
          </a:p>
          <a:p>
            <a:pPr marL="214313" indent="-214313">
              <a:buFont typeface="Arial" panose="020B0604020202020204" pitchFamily="34" charset="0"/>
              <a:buChar char="•"/>
            </a:pPr>
            <a:r>
              <a:rPr lang="pl-PL" sz="1350"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234754" y="3145872"/>
            <a:ext cx="6604758" cy="1131079"/>
          </a:xfrm>
          <a:prstGeom prst="rect">
            <a:avLst/>
          </a:prstGeom>
          <a:noFill/>
        </p:spPr>
        <p:txBody>
          <a:bodyPr wrap="square" rtlCol="0">
            <a:spAutoFit/>
          </a:bodyPr>
          <a:lstStyle/>
          <a:p>
            <a:r>
              <a:rPr lang="pl-PL" sz="1350" dirty="0"/>
              <a:t>Deklaracja zmiennej w </a:t>
            </a:r>
            <a:r>
              <a:rPr lang="pl-PL" sz="1350" dirty="0" err="1"/>
              <a:t>Pythonie</a:t>
            </a:r>
            <a:r>
              <a:rPr lang="pl-PL" sz="1350" dirty="0"/>
              <a:t>:</a:t>
            </a:r>
          </a:p>
          <a:p>
            <a:endParaRPr lang="pl-PL" sz="1350" dirty="0"/>
          </a:p>
          <a:p>
            <a:r>
              <a:rPr lang="pl-PL" sz="1350" dirty="0"/>
              <a:t>zmienna = 299 (zmiennej o nazwie „zmienna” przypisana została liczba 299)</a:t>
            </a:r>
          </a:p>
          <a:p>
            <a:r>
              <a:rPr lang="pl-PL" sz="1350" dirty="0"/>
              <a:t>a = 88.99 (zmiennej o nazwie „a” przypisana została liczba 88.99)</a:t>
            </a:r>
          </a:p>
          <a:p>
            <a:r>
              <a:rPr lang="pl-PL" sz="1350"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580414" y="1393479"/>
            <a:ext cx="7825355" cy="300082"/>
          </a:xfrm>
          <a:prstGeom prst="rect">
            <a:avLst/>
          </a:prstGeom>
          <a:noFill/>
        </p:spPr>
        <p:txBody>
          <a:bodyPr wrap="square">
            <a:spAutoFit/>
          </a:bodyPr>
          <a:lstStyle/>
          <a:p>
            <a:r>
              <a:rPr lang="pl-PL" sz="1350" dirty="0" err="1"/>
              <a:t>Python</a:t>
            </a:r>
            <a:r>
              <a:rPr lang="pl-PL" sz="1350" dirty="0"/>
              <a:t> jest językiem obiektowym i każda zmienna w </a:t>
            </a:r>
            <a:r>
              <a:rPr lang="pl-PL" sz="1350" dirty="0" err="1"/>
              <a:t>Pythonie</a:t>
            </a:r>
            <a:r>
              <a:rPr lang="pl-PL" sz="1350"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580413" y="1943947"/>
            <a:ext cx="6900470" cy="507831"/>
          </a:xfrm>
          <a:prstGeom prst="rect">
            <a:avLst/>
          </a:prstGeom>
          <a:noFill/>
        </p:spPr>
        <p:txBody>
          <a:bodyPr wrap="square">
            <a:spAutoFit/>
          </a:bodyPr>
          <a:lstStyle/>
          <a:p>
            <a:r>
              <a:rPr lang="pl-PL" sz="1350" dirty="0" err="1"/>
              <a:t>Python</a:t>
            </a:r>
            <a:r>
              <a:rPr lang="pl-PL" sz="1350" dirty="0"/>
              <a:t> obsługuje trzy typy liczbowe – liczby całkowite (ang. </a:t>
            </a:r>
            <a:r>
              <a:rPr lang="pl-PL" sz="1350" dirty="0" err="1"/>
              <a:t>integers</a:t>
            </a:r>
            <a:r>
              <a:rPr lang="pl-PL" sz="1350" dirty="0"/>
              <a:t> w skrócie </a:t>
            </a:r>
            <a:r>
              <a:rPr lang="pl-PL" sz="1350" dirty="0" err="1"/>
              <a:t>int</a:t>
            </a:r>
            <a:r>
              <a:rPr lang="pl-PL" sz="1350" dirty="0"/>
              <a:t>), rzeczywiste (</a:t>
            </a:r>
            <a:r>
              <a:rPr lang="pl-PL" sz="1350" dirty="0" err="1"/>
              <a:t>float</a:t>
            </a:r>
            <a:r>
              <a:rPr lang="pl-PL" sz="1350"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561538" y="2571750"/>
            <a:ext cx="6938220" cy="1338828"/>
          </a:xfrm>
          <a:prstGeom prst="rect">
            <a:avLst/>
          </a:prstGeom>
          <a:noFill/>
        </p:spPr>
        <p:txBody>
          <a:bodyPr wrap="square" rtlCol="0">
            <a:spAutoFit/>
          </a:bodyPr>
          <a:lstStyle/>
          <a:p>
            <a:r>
              <a:rPr lang="pl-PL" sz="1350" dirty="0"/>
              <a:t>Tworzenie liczb całkowitych:</a:t>
            </a:r>
          </a:p>
          <a:p>
            <a:endParaRPr lang="pl-PL" sz="1350" dirty="0"/>
          </a:p>
          <a:p>
            <a:r>
              <a:rPr lang="pl-PL" sz="1350" dirty="0"/>
              <a:t>k=8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z=899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561538" y="3830099"/>
            <a:ext cx="6938220" cy="1131079"/>
          </a:xfrm>
          <a:prstGeom prst="rect">
            <a:avLst/>
          </a:prstGeom>
          <a:noFill/>
        </p:spPr>
        <p:txBody>
          <a:bodyPr wrap="square" rtlCol="0">
            <a:spAutoFit/>
          </a:bodyPr>
          <a:lstStyle/>
          <a:p>
            <a:r>
              <a:rPr lang="pl-PL" sz="1350" dirty="0"/>
              <a:t>Tworzenie liczb rzeczywistych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sz="1350" dirty="0"/>
          </a:p>
          <a:p>
            <a:endParaRPr lang="pl-PL" sz="1350" dirty="0"/>
          </a:p>
          <a:p>
            <a:r>
              <a:rPr lang="pl-PL" sz="1350" dirty="0"/>
              <a:t>k=0.0976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z=455.55434343254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788"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sz="1350" dirty="0"/>
          </a:p>
        </p:txBody>
      </p:sp>
    </p:spTree>
    <p:extLst>
      <p:ext uri="{BB962C8B-B14F-4D97-AF65-F5344CB8AC3E}">
        <p14:creationId xmlns:p14="http://schemas.microsoft.com/office/powerpoint/2010/main" val="2760924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687373" y="1463754"/>
            <a:ext cx="6963387" cy="923330"/>
          </a:xfrm>
          <a:prstGeom prst="rect">
            <a:avLst/>
          </a:prstGeom>
          <a:noFill/>
        </p:spPr>
        <p:txBody>
          <a:bodyPr wrap="square">
            <a:spAutoFit/>
          </a:bodyPr>
          <a:lstStyle/>
          <a:p>
            <a:r>
              <a:rPr lang="pl-PL" sz="1350" dirty="0"/>
              <a:t>Liczby rzeczywiste zazwyczaj zapisuje się w pamięci komputera za pomocą tzw. techniki zmiennego przecinka (z ang. </a:t>
            </a:r>
            <a:r>
              <a:rPr lang="pl-PL" sz="1350" dirty="0" err="1"/>
              <a:t>floating</a:t>
            </a:r>
            <a:r>
              <a:rPr lang="pl-PL" sz="1350"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769165" y="2559739"/>
            <a:ext cx="4570952" cy="507831"/>
          </a:xfrm>
          <a:prstGeom prst="rect">
            <a:avLst/>
          </a:prstGeom>
          <a:noFill/>
        </p:spPr>
        <p:txBody>
          <a:bodyPr wrap="square">
            <a:spAutoFit/>
          </a:bodyPr>
          <a:lstStyle/>
          <a:p>
            <a:r>
              <a:rPr lang="pl-PL" sz="1350"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769165" y="3125996"/>
            <a:ext cx="4570952" cy="1338828"/>
          </a:xfrm>
          <a:prstGeom prst="rect">
            <a:avLst/>
          </a:prstGeom>
          <a:noFill/>
        </p:spPr>
        <p:txBody>
          <a:bodyPr wrap="square">
            <a:spAutoFit/>
          </a:bodyPr>
          <a:lstStyle/>
          <a:p>
            <a:r>
              <a:rPr lang="pl-PL" sz="1350" dirty="0"/>
              <a:t>x = 4.3</a:t>
            </a:r>
          </a:p>
          <a:p>
            <a:r>
              <a:rPr lang="pl-PL" sz="1350" dirty="0" err="1"/>
              <a:t>print</a:t>
            </a:r>
            <a:r>
              <a:rPr lang="pl-PL" sz="1350" dirty="0"/>
              <a:t>(x)</a:t>
            </a:r>
          </a:p>
          <a:p>
            <a:r>
              <a:rPr lang="pl-PL" sz="1350" dirty="0" err="1"/>
              <a:t>print</a:t>
            </a:r>
            <a:r>
              <a:rPr lang="pl-PL" sz="1350" dirty="0"/>
              <a:t>('%.20f' % x) - % oznacza miejsce wstawienia dowolnej wartości zewnętrznej. Zapis .20f oznacza zaokrąglenie do 2 miejsc po przecinku a f liczbę typu </a:t>
            </a:r>
            <a:r>
              <a:rPr lang="pl-PL" sz="1350" dirty="0" err="1"/>
              <a:t>float</a:t>
            </a:r>
            <a:r>
              <a:rPr lang="pl-PL" sz="1350" dirty="0"/>
              <a:t> (rzeczywista)</a:t>
            </a:r>
          </a:p>
        </p:txBody>
      </p:sp>
    </p:spTree>
    <p:extLst>
      <p:ext uri="{BB962C8B-B14F-4D97-AF65-F5344CB8AC3E}">
        <p14:creationId xmlns:p14="http://schemas.microsoft.com/office/powerpoint/2010/main" val="1431377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687373" y="1317978"/>
            <a:ext cx="7359767" cy="300082"/>
          </a:xfrm>
          <a:prstGeom prst="rect">
            <a:avLst/>
          </a:prstGeom>
          <a:noFill/>
        </p:spPr>
        <p:txBody>
          <a:bodyPr wrap="square">
            <a:spAutoFit/>
          </a:bodyPr>
          <a:lstStyle/>
          <a:p>
            <a:r>
              <a:rPr lang="pl-PL" sz="1350"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203295" y="1879253"/>
            <a:ext cx="4570952" cy="715581"/>
          </a:xfrm>
          <a:prstGeom prst="rect">
            <a:avLst/>
          </a:prstGeom>
          <a:noFill/>
        </p:spPr>
        <p:txBody>
          <a:bodyPr wrap="square">
            <a:spAutoFit/>
          </a:bodyPr>
          <a:lstStyle/>
          <a:p>
            <a:r>
              <a:rPr lang="pl-PL" sz="1350" dirty="0"/>
              <a:t>napis1 = 'witaj'</a:t>
            </a:r>
          </a:p>
          <a:p>
            <a:r>
              <a:rPr lang="pl-PL" sz="1350" dirty="0"/>
              <a:t>napis2 = "witaj"</a:t>
            </a:r>
          </a:p>
          <a:p>
            <a:r>
              <a:rPr lang="pl-PL" sz="1350"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788041" y="1494148"/>
            <a:ext cx="6076251" cy="507831"/>
          </a:xfrm>
          <a:prstGeom prst="rect">
            <a:avLst/>
          </a:prstGeom>
          <a:noFill/>
        </p:spPr>
        <p:txBody>
          <a:bodyPr wrap="square">
            <a:spAutoFit/>
          </a:bodyPr>
          <a:lstStyle/>
          <a:p>
            <a:r>
              <a:rPr lang="pl-PL" sz="1350" dirty="0"/>
              <a:t>Typ logiczny </a:t>
            </a:r>
            <a:r>
              <a:rPr lang="pl-PL" sz="1350" dirty="0" err="1"/>
              <a:t>bool</a:t>
            </a:r>
            <a:r>
              <a:rPr lang="pl-PL" sz="1350" dirty="0"/>
              <a:t> to dwie stałe: True (w starszych wersjach </a:t>
            </a:r>
            <a:r>
              <a:rPr lang="pl-PL" sz="1350" dirty="0" err="1"/>
              <a:t>Pythona</a:t>
            </a:r>
            <a:r>
              <a:rPr lang="pl-PL" sz="1350" dirty="0"/>
              <a:t> równe 1) i </a:t>
            </a:r>
            <a:r>
              <a:rPr lang="pl-PL" sz="1350" dirty="0" err="1"/>
              <a:t>False</a:t>
            </a:r>
            <a:r>
              <a:rPr lang="pl-PL" sz="1350" dirty="0"/>
              <a:t> (w starszych wersjach </a:t>
            </a:r>
            <a:r>
              <a:rPr lang="pl-PL" sz="1350" dirty="0" err="1"/>
              <a:t>Pythona</a:t>
            </a:r>
            <a:r>
              <a:rPr lang="pl-PL" sz="1350"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108920" y="2125920"/>
            <a:ext cx="5509994" cy="2377574"/>
          </a:xfrm>
          <a:prstGeom prst="rect">
            <a:avLst/>
          </a:prstGeom>
          <a:noFill/>
        </p:spPr>
        <p:txBody>
          <a:bodyPr wrap="square">
            <a:spAutoFit/>
          </a:bodyPr>
          <a:lstStyle/>
          <a:p>
            <a:r>
              <a:rPr lang="pl-PL" sz="1350" dirty="0"/>
              <a:t> </a:t>
            </a:r>
            <a:r>
              <a:rPr lang="pl-PL" sz="1350" dirty="0" err="1"/>
              <a:t>Python</a:t>
            </a:r>
            <a:r>
              <a:rPr lang="pl-PL" sz="1350" dirty="0"/>
              <a:t> jako fałsz logiczny traktuje:</a:t>
            </a:r>
          </a:p>
          <a:p>
            <a:endParaRPr lang="pl-PL" sz="1350" dirty="0"/>
          </a:p>
          <a:p>
            <a:r>
              <a:rPr lang="pl-PL" sz="1350" dirty="0"/>
              <a:t>    liczbę zero (0, 0.0, 0e0, 0j, itp.),</a:t>
            </a:r>
          </a:p>
          <a:p>
            <a:r>
              <a:rPr lang="pl-PL" sz="1350" dirty="0"/>
              <a:t>    </a:t>
            </a:r>
            <a:r>
              <a:rPr lang="pl-PL" sz="1350" dirty="0" err="1"/>
              <a:t>False</a:t>
            </a:r>
            <a:r>
              <a:rPr lang="pl-PL" sz="1350" dirty="0"/>
              <a:t>,</a:t>
            </a:r>
          </a:p>
          <a:p>
            <a:r>
              <a:rPr lang="pl-PL" sz="1350" dirty="0"/>
              <a:t>    </a:t>
            </a:r>
            <a:r>
              <a:rPr lang="pl-PL" sz="1350" dirty="0" err="1"/>
              <a:t>None</a:t>
            </a:r>
            <a:r>
              <a:rPr lang="pl-PL" sz="1350" dirty="0"/>
              <a:t> (</a:t>
            </a:r>
            <a:r>
              <a:rPr lang="pl-PL" sz="1350" dirty="0" err="1"/>
              <a:t>null</a:t>
            </a:r>
            <a:r>
              <a:rPr lang="pl-PL" sz="1350" dirty="0"/>
              <a:t>),</a:t>
            </a:r>
          </a:p>
          <a:p>
            <a:r>
              <a:rPr lang="pl-PL" sz="1350" dirty="0"/>
              <a:t>    puste kolekcje (pusta lista, </a:t>
            </a:r>
            <a:r>
              <a:rPr lang="pl-PL" sz="1350" dirty="0" err="1"/>
              <a:t>tuple</a:t>
            </a:r>
            <a:r>
              <a:rPr lang="pl-PL" sz="1350" dirty="0"/>
              <a:t>, słownik, itp.),</a:t>
            </a:r>
          </a:p>
          <a:p>
            <a:r>
              <a:rPr lang="pl-PL" sz="1350" dirty="0"/>
              <a:t>    puste napisy,</a:t>
            </a:r>
          </a:p>
          <a:p>
            <a:r>
              <a:rPr lang="pl-PL" sz="1350" dirty="0"/>
              <a:t>    obiekty posiadające metodę __</a:t>
            </a:r>
            <a:r>
              <a:rPr lang="pl-PL" sz="1350" dirty="0" err="1"/>
              <a:t>nonzero</a:t>
            </a:r>
            <a:r>
              <a:rPr lang="pl-PL" sz="1350" dirty="0"/>
              <a:t>__(), jeśli zwraca ona </a:t>
            </a:r>
            <a:r>
              <a:rPr lang="pl-PL" sz="1350" dirty="0" err="1"/>
              <a:t>False</a:t>
            </a:r>
            <a:r>
              <a:rPr lang="pl-PL" sz="1350" dirty="0"/>
              <a:t> lub 0. </a:t>
            </a:r>
          </a:p>
          <a:p>
            <a:endParaRPr lang="pl-PL" sz="1350" dirty="0"/>
          </a:p>
          <a:p>
            <a:r>
              <a:rPr lang="pl-PL" sz="1350"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03.09.2024</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824219" y="1742610"/>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929867" y="1432421"/>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636305"/>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a:xfrm>
            <a:off x="435894" y="297862"/>
            <a:ext cx="8272212" cy="741249"/>
          </a:xfrm>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a:xfrm>
            <a:off x="435894" y="176619"/>
            <a:ext cx="8272212" cy="741249"/>
          </a:xfrm>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695507" y="4423579"/>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628651" y="1494519"/>
            <a:ext cx="8030474" cy="1131079"/>
          </a:xfrm>
          <a:prstGeom prst="rect">
            <a:avLst/>
          </a:prstGeom>
          <a:noFill/>
        </p:spPr>
        <p:txBody>
          <a:bodyPr wrap="square">
            <a:spAutoFit/>
          </a:bodyPr>
          <a:lstStyle/>
          <a:p>
            <a:r>
              <a:rPr lang="pl-PL" sz="1350"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628650" y="2900494"/>
            <a:ext cx="7286363" cy="1131079"/>
          </a:xfrm>
          <a:prstGeom prst="rect">
            <a:avLst/>
          </a:prstGeom>
          <a:noFill/>
        </p:spPr>
        <p:txBody>
          <a:bodyPr wrap="square" rtlCol="0">
            <a:spAutoFit/>
          </a:bodyPr>
          <a:lstStyle/>
          <a:p>
            <a:r>
              <a:rPr lang="pl-PL" sz="1350"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sz="1350" dirty="0" err="1"/>
              <a:t>py</a:t>
            </a:r>
            <a:r>
              <a:rPr lang="pl-PL" sz="1350"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435894" y="1854526"/>
            <a:ext cx="8200351" cy="715581"/>
          </a:xfrm>
          <a:prstGeom prst="rect">
            <a:avLst/>
          </a:prstGeom>
          <a:noFill/>
        </p:spPr>
        <p:txBody>
          <a:bodyPr wrap="square">
            <a:spAutoFit/>
          </a:bodyPr>
          <a:lstStyle/>
          <a:p>
            <a:r>
              <a:rPr lang="pl-PL" sz="1350"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435895" y="2942725"/>
            <a:ext cx="8272211" cy="1338828"/>
          </a:xfrm>
          <a:prstGeom prst="rect">
            <a:avLst/>
          </a:prstGeom>
          <a:noFill/>
        </p:spPr>
        <p:txBody>
          <a:bodyPr wrap="square">
            <a:spAutoFit/>
          </a:bodyPr>
          <a:lstStyle/>
          <a:p>
            <a:r>
              <a:rPr lang="pl-PL" sz="1350"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err="1"/>
              <a:t>Python</a:t>
            </a:r>
            <a:r>
              <a:rPr lang="pl-PL" sz="3375" dirty="0"/>
              <a:t> 3.14</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3.10,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a:xfrm>
            <a:off x="431921" y="157136"/>
            <a:ext cx="8272212" cy="741249"/>
          </a:xfrm>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628651" y="1084454"/>
            <a:ext cx="6883691" cy="507831"/>
          </a:xfrm>
          <a:prstGeom prst="rect">
            <a:avLst/>
          </a:prstGeom>
          <a:noFill/>
        </p:spPr>
        <p:txBody>
          <a:bodyPr wrap="square">
            <a:spAutoFit/>
          </a:bodyPr>
          <a:lstStyle/>
          <a:p>
            <a:r>
              <a:rPr lang="pl-PL" sz="1350" dirty="0"/>
              <a:t>Funkcja to fragment kodu źródłowego opisanego przez instrukcję def (</a:t>
            </a:r>
            <a:r>
              <a:rPr lang="pl-PL" sz="1350" dirty="0" err="1"/>
              <a:t>definition</a:t>
            </a:r>
            <a:r>
              <a:rPr lang="pl-PL" sz="1350"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080083" y="1895064"/>
            <a:ext cx="3907172" cy="507831"/>
          </a:xfrm>
          <a:prstGeom prst="rect">
            <a:avLst/>
          </a:prstGeom>
          <a:noFill/>
        </p:spPr>
        <p:txBody>
          <a:bodyPr wrap="square" rtlCol="0">
            <a:spAutoFit/>
          </a:bodyPr>
          <a:lstStyle/>
          <a:p>
            <a:r>
              <a:rPr lang="pl-PL" sz="1350" dirty="0"/>
              <a:t>def nazwa(ewentualne parametry):</a:t>
            </a:r>
          </a:p>
          <a:p>
            <a:r>
              <a:rPr lang="pl-PL" sz="1350"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628651" y="2705673"/>
            <a:ext cx="6883691" cy="1131079"/>
          </a:xfrm>
          <a:prstGeom prst="rect">
            <a:avLst/>
          </a:prstGeom>
          <a:noFill/>
        </p:spPr>
        <p:txBody>
          <a:bodyPr wrap="square">
            <a:spAutoFit/>
          </a:bodyPr>
          <a:lstStyle/>
          <a:p>
            <a:r>
              <a:rPr lang="pl-PL" sz="1350"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03.09.2024</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559965" y="1685199"/>
            <a:ext cx="2703877"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3656891" y="1393887"/>
            <a:ext cx="4570952"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5853455" y="2872191"/>
            <a:ext cx="1835616" cy="715581"/>
          </a:xfrm>
          <a:prstGeom prst="rect">
            <a:avLst/>
          </a:prstGeom>
          <a:noFill/>
        </p:spPr>
        <p:txBody>
          <a:bodyPr wrap="square">
            <a:spAutoFit/>
          </a:bodyPr>
          <a:lstStyle/>
          <a:p>
            <a:r>
              <a:rPr lang="pl-PL" sz="1350" dirty="0"/>
              <a:t>x = lambda a:a+10;</a:t>
            </a:r>
          </a:p>
          <a:p>
            <a:r>
              <a:rPr lang="pl-PL" sz="1350" dirty="0" err="1"/>
              <a:t>print</a:t>
            </a:r>
            <a:r>
              <a:rPr lang="pl-PL" sz="1350" dirty="0"/>
              <a:t>(x(5))</a:t>
            </a:r>
          </a:p>
          <a:p>
            <a:r>
              <a:rPr lang="pl-PL" sz="1350" dirty="0" err="1"/>
              <a:t>print</a:t>
            </a:r>
            <a:r>
              <a:rPr lang="pl-PL" sz="135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813208" y="2872191"/>
            <a:ext cx="4570952" cy="1501565"/>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559965" y="2605546"/>
            <a:ext cx="4824195" cy="1945745"/>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3" name="Prostokąt 12">
            <a:extLst>
              <a:ext uri="{FF2B5EF4-FFF2-40B4-BE49-F238E27FC236}">
                <a16:creationId xmlns:a16="http://schemas.microsoft.com/office/drawing/2014/main" id="{9EC8DA28-24E6-4D63-B97F-F522C7A28357}"/>
              </a:ext>
            </a:extLst>
          </p:cNvPr>
          <p:cNvSpPr/>
          <p:nvPr/>
        </p:nvSpPr>
        <p:spPr>
          <a:xfrm>
            <a:off x="5782113" y="2571750"/>
            <a:ext cx="1906958"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6" name="Prostokąt 15">
            <a:extLst>
              <a:ext uri="{FF2B5EF4-FFF2-40B4-BE49-F238E27FC236}">
                <a16:creationId xmlns:a16="http://schemas.microsoft.com/office/drawing/2014/main" id="{79220305-1FE3-40E2-B01C-EA1F531AD5BC}"/>
              </a:ext>
            </a:extLst>
          </p:cNvPr>
          <p:cNvSpPr/>
          <p:nvPr/>
        </p:nvSpPr>
        <p:spPr>
          <a:xfrm>
            <a:off x="3496637" y="1034996"/>
            <a:ext cx="4570952"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7" name="Prostokąt 16">
            <a:extLst>
              <a:ext uri="{FF2B5EF4-FFF2-40B4-BE49-F238E27FC236}">
                <a16:creationId xmlns:a16="http://schemas.microsoft.com/office/drawing/2014/main" id="{0301F224-1F38-4F6D-A32E-482DF46B7845}"/>
              </a:ext>
            </a:extLst>
          </p:cNvPr>
          <p:cNvSpPr/>
          <p:nvPr/>
        </p:nvSpPr>
        <p:spPr>
          <a:xfrm>
            <a:off x="431921" y="1501280"/>
            <a:ext cx="2267449" cy="94847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887498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03.09.2024</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756582" y="1426482"/>
            <a:ext cx="3893016" cy="3000821"/>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endParaRPr lang="pl-PL" sz="1350" dirty="0">
              <a:solidFill>
                <a:srgbClr val="000000"/>
              </a:solidFill>
              <a:latin typeface="Consolas" panose="020B0609020204030204" pitchFamily="49" charset="0"/>
            </a:endParaRPr>
          </a:p>
          <a:p>
            <a:r>
              <a:rPr lang="pl-PL" sz="1350" dirty="0" err="1">
                <a:solidFill>
                  <a:srgbClr val="000000"/>
                </a:solidFill>
                <a:latin typeface="Consolas" panose="020B0609020204030204" pitchFamily="49" charset="0"/>
              </a:rPr>
              <a:t>match</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_:</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5116760" y="1387028"/>
            <a:ext cx="3119132" cy="2585323"/>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r>
              <a:rPr lang="pl-PL" sz="1350" dirty="0" err="1">
                <a:solidFill>
                  <a:srgbClr val="0000FF"/>
                </a:solidFill>
                <a:latin typeface="Consolas" panose="020B0609020204030204" pitchFamily="49" charset="0"/>
              </a:rPr>
              <a:t>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else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10" name="Prostokąt 9">
            <a:extLst>
              <a:ext uri="{FF2B5EF4-FFF2-40B4-BE49-F238E27FC236}">
                <a16:creationId xmlns:a16="http://schemas.microsoft.com/office/drawing/2014/main" id="{3D77F1FD-AFD0-4970-BD78-FC5AE077337D}"/>
              </a:ext>
            </a:extLst>
          </p:cNvPr>
          <p:cNvSpPr/>
          <p:nvPr/>
        </p:nvSpPr>
        <p:spPr>
          <a:xfrm>
            <a:off x="4894976" y="1315517"/>
            <a:ext cx="3340916" cy="2728343"/>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1" name="Prostokąt 10">
            <a:extLst>
              <a:ext uri="{FF2B5EF4-FFF2-40B4-BE49-F238E27FC236}">
                <a16:creationId xmlns:a16="http://schemas.microsoft.com/office/drawing/2014/main" id="{E74908A4-F3F4-4B80-A3A3-83C0B2995679}"/>
              </a:ext>
            </a:extLst>
          </p:cNvPr>
          <p:cNvSpPr/>
          <p:nvPr/>
        </p:nvSpPr>
        <p:spPr>
          <a:xfrm>
            <a:off x="650271" y="1150049"/>
            <a:ext cx="3598754" cy="336856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756582" y="820686"/>
            <a:ext cx="1107996" cy="300082"/>
          </a:xfrm>
          <a:prstGeom prst="rect">
            <a:avLst/>
          </a:prstGeom>
          <a:noFill/>
        </p:spPr>
        <p:txBody>
          <a:bodyPr wrap="none" rtlCol="0">
            <a:spAutoFit/>
          </a:bodyPr>
          <a:lstStyle/>
          <a:p>
            <a:r>
              <a:rPr lang="pl-PL" sz="1350" dirty="0" err="1"/>
              <a:t>Python</a:t>
            </a:r>
            <a:r>
              <a:rPr lang="pl-PL" sz="135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4978342" y="849967"/>
            <a:ext cx="1002197" cy="300082"/>
          </a:xfrm>
          <a:prstGeom prst="rect">
            <a:avLst/>
          </a:prstGeom>
          <a:noFill/>
        </p:spPr>
        <p:txBody>
          <a:bodyPr wrap="none" rtlCol="0">
            <a:spAutoFit/>
          </a:bodyPr>
          <a:lstStyle/>
          <a:p>
            <a:r>
              <a:rPr lang="pl-PL" sz="1350" dirty="0" err="1"/>
              <a:t>Python</a:t>
            </a:r>
            <a:r>
              <a:rPr lang="pl-PL" sz="1350" dirty="0"/>
              <a:t> 3.x</a:t>
            </a:r>
          </a:p>
        </p:txBody>
      </p:sp>
    </p:spTree>
    <p:extLst>
      <p:ext uri="{BB962C8B-B14F-4D97-AF65-F5344CB8AC3E}">
        <p14:creationId xmlns:p14="http://schemas.microsoft.com/office/powerpoint/2010/main" val="647854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03.09.2024</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799052" y="1915451"/>
            <a:ext cx="7216629" cy="2031325"/>
          </a:xfrm>
          <a:prstGeom prst="rect">
            <a:avLst/>
          </a:prstGeom>
          <a:noFill/>
        </p:spPr>
        <p:txBody>
          <a:bodyPr wrap="square">
            <a:spAutoFit/>
          </a:bodyPr>
          <a:lstStyle/>
          <a:p>
            <a:r>
              <a:rPr lang="pl-PL" b="1" dirty="0"/>
              <a:t>Programowanie obiektowe </a:t>
            </a:r>
            <a:r>
              <a:rPr lang="pl-PL" dirty="0"/>
              <a:t>– paradygmat programowania, w którym programy definiuje się za pomocą obiektów – elementów łączących stan i zachowanie. </a:t>
            </a:r>
          </a:p>
          <a:p>
            <a:endParaRPr lang="pl-PL" dirty="0"/>
          </a:p>
          <a:p>
            <a:r>
              <a:rPr lang="pl-PL"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0101" y="121047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61" y="2017765"/>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9" y="1072004"/>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03.09.2024</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869833" y="1502115"/>
            <a:ext cx="6315338" cy="2698559"/>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03.09.2024</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484464" y="1134685"/>
            <a:ext cx="8879747" cy="3596306"/>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03.09.2024</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532731" y="1004050"/>
            <a:ext cx="8078539" cy="3895554"/>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03.09.2024</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512416" y="1101832"/>
            <a:ext cx="4570952" cy="3297056"/>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5236802" y="1459019"/>
            <a:ext cx="2854760" cy="2100062"/>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358983" y="962372"/>
            <a:ext cx="3973794" cy="35059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
        <p:nvSpPr>
          <p:cNvPr id="9" name="Prostokąt 8">
            <a:extLst>
              <a:ext uri="{FF2B5EF4-FFF2-40B4-BE49-F238E27FC236}">
                <a16:creationId xmlns:a16="http://schemas.microsoft.com/office/drawing/2014/main" id="{996D6695-638B-4D80-B4F2-D43B99796D00}"/>
              </a:ext>
            </a:extLst>
          </p:cNvPr>
          <p:cNvSpPr/>
          <p:nvPr/>
        </p:nvSpPr>
        <p:spPr>
          <a:xfrm>
            <a:off x="5083368" y="1257172"/>
            <a:ext cx="3251675" cy="2480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226716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03.09.2024</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830844" y="1008748"/>
            <a:ext cx="7877263" cy="3754682"/>
          </a:xfrm>
          <a:prstGeom prst="rect">
            <a:avLst/>
          </a:prstGeom>
          <a:noFill/>
        </p:spPr>
        <p:txBody>
          <a:bodyPr wrap="square">
            <a:spAutoFit/>
          </a:bodyPr>
          <a:lstStyle/>
          <a:p>
            <a:pPr>
              <a:lnSpc>
                <a:spcPct val="107000"/>
              </a:lnSpc>
              <a:spcAft>
                <a:spcPts val="600"/>
              </a:spcAft>
            </a:pPr>
            <a:r>
              <a:rPr lang="pl-PL" sz="10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03.09.2024</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762874" y="1085916"/>
            <a:ext cx="6371963" cy="3255058"/>
          </a:xfrm>
          <a:prstGeom prst="rect">
            <a:avLst/>
          </a:prstGeom>
          <a:noFill/>
        </p:spPr>
        <p:txBody>
          <a:bodyPr wrap="square">
            <a:spAutoFit/>
          </a:bodyPr>
          <a:lstStyle/>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8"/>
            <a:ext cx="7715250" cy="3227165"/>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5"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8" y="970252"/>
            <a:ext cx="3416141" cy="3105583"/>
          </a:xfrm>
          <a:prstGeom prst="rect">
            <a:avLst/>
          </a:prstGeom>
        </p:spPr>
      </p:pic>
      <p:sp>
        <p:nvSpPr>
          <p:cNvPr id="28" name="pole tekstowe 27"/>
          <p:cNvSpPr txBox="1"/>
          <p:nvPr/>
        </p:nvSpPr>
        <p:spPr>
          <a:xfrm>
            <a:off x="4473288" y="970250"/>
            <a:ext cx="4333009" cy="2377574"/>
          </a:xfrm>
          <a:prstGeom prst="rect">
            <a:avLst/>
          </a:prstGeom>
          <a:noFill/>
        </p:spPr>
        <p:txBody>
          <a:bodyPr wrap="square" rtlCol="0">
            <a:spAutoFit/>
          </a:bodyPr>
          <a:lstStyle/>
          <a:p>
            <a:pPr marL="257168" indent="-257168">
              <a:buAutoNum type="arabicPeriod"/>
            </a:pPr>
            <a:r>
              <a:rPr lang="pl-PL" sz="1350" dirty="0"/>
              <a:t>Deklaracje -  to znajdujące się w pliku danych informacje identyfikujące sam plik i inne powiązane z nim pliki.</a:t>
            </a:r>
          </a:p>
          <a:p>
            <a:pPr marL="257168" indent="-257168">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68" indent="-257168">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68" indent="-257168">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8" y="1456851"/>
            <a:ext cx="7917873" cy="2169825"/>
          </a:xfrm>
          <a:prstGeom prst="rect">
            <a:avLst/>
          </a:prstGeom>
        </p:spPr>
        <p:txBody>
          <a:bodyPr wrap="square">
            <a:spAutoFit/>
          </a:bodyPr>
          <a:lstStyle/>
          <a:p>
            <a:r>
              <a:rPr lang="pl-PL" sz="1350" dirty="0">
                <a:latin typeface="TT5C1o00"/>
              </a:rPr>
              <a:t>Podstawowymi składnikami dokumentu XML są:</a:t>
            </a:r>
          </a:p>
          <a:p>
            <a:pPr marL="214308" indent="-214308">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są umieszczane w elementach, jako dodatkowe informacje.</a:t>
            </a:r>
          </a:p>
          <a:p>
            <a:r>
              <a:rPr lang="pl-PL" sz="1350" dirty="0">
                <a:latin typeface="TT5C1o00"/>
              </a:rPr>
              <a:t>Elementy mogą być przy tym:</a:t>
            </a:r>
          </a:p>
          <a:p>
            <a:pPr marL="214308" indent="-214308">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08" indent="-214308">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08" indent="-214308">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41119393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82116" y="990007"/>
            <a:ext cx="4379768" cy="3579515"/>
          </a:xfrm>
          <a:prstGeom prst="rect">
            <a:avLst/>
          </a:prstGeom>
        </p:spPr>
      </p:pic>
      <p:sp>
        <p:nvSpPr>
          <p:cNvPr id="5" name="pole tekstowe 4"/>
          <p:cNvSpPr txBox="1"/>
          <p:nvPr/>
        </p:nvSpPr>
        <p:spPr>
          <a:xfrm>
            <a:off x="3023756"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12802618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795899" y="935634"/>
            <a:ext cx="5318282" cy="3697412"/>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34079" y="805453"/>
            <a:ext cx="6275842" cy="3542093"/>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605872" y="585867"/>
            <a:ext cx="6108405" cy="4013423"/>
          </a:xfrm>
          <a:prstGeom prst="rect">
            <a:avLst/>
          </a:prstGeom>
        </p:spPr>
      </p:pic>
      <p:sp>
        <p:nvSpPr>
          <p:cNvPr id="3" name="pole tekstowe 2"/>
          <p:cNvSpPr txBox="1"/>
          <p:nvPr/>
        </p:nvSpPr>
        <p:spPr>
          <a:xfrm>
            <a:off x="1940503"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44391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8" y="1519852"/>
            <a:ext cx="4342595" cy="2399576"/>
          </a:xfrm>
          <a:prstGeom prst="rect">
            <a:avLst/>
          </a:prstGeom>
        </p:spPr>
      </p:pic>
      <p:sp>
        <p:nvSpPr>
          <p:cNvPr id="4" name="pole tekstowe 3"/>
          <p:cNvSpPr txBox="1"/>
          <p:nvPr/>
        </p:nvSpPr>
        <p:spPr>
          <a:xfrm>
            <a:off x="779319"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8"/>
            <a:ext cx="3030279" cy="2878765"/>
          </a:xfrm>
          <a:prstGeom prst="rect">
            <a:avLst/>
          </a:prstGeom>
        </p:spPr>
      </p:pic>
      <p:sp>
        <p:nvSpPr>
          <p:cNvPr id="3" name="pole tekstowe 2"/>
          <p:cNvSpPr txBox="1"/>
          <p:nvPr/>
        </p:nvSpPr>
        <p:spPr>
          <a:xfrm>
            <a:off x="4216112" y="374074"/>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11496012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03.09.2024</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666370" y="1597982"/>
            <a:ext cx="7909800" cy="2585323"/>
          </a:xfrm>
          <a:prstGeom prst="rect">
            <a:avLst/>
          </a:prstGeom>
          <a:noFill/>
        </p:spPr>
        <p:txBody>
          <a:bodyPr wrap="square">
            <a:spAutoFit/>
          </a:bodyPr>
          <a:lstStyle/>
          <a:p>
            <a:endParaRPr lang="pl-PL" sz="1350" dirty="0"/>
          </a:p>
          <a:p>
            <a:pPr marL="257175" indent="-257175">
              <a:buFont typeface="+mj-lt"/>
              <a:buAutoNum type="arabicPeriod"/>
            </a:pPr>
            <a:r>
              <a:rPr lang="pl-PL" sz="1350" dirty="0"/>
              <a:t>    </a:t>
            </a:r>
            <a:r>
              <a:rPr lang="pl-PL" sz="1350" dirty="0" err="1"/>
              <a:t>xml.etree.ElementTree</a:t>
            </a:r>
            <a:r>
              <a:rPr lang="pl-PL" sz="1350" dirty="0"/>
              <a:t>: the </a:t>
            </a:r>
            <a:r>
              <a:rPr lang="pl-PL" sz="1350" dirty="0" err="1"/>
              <a:t>ElementTree</a:t>
            </a:r>
            <a:r>
              <a:rPr lang="pl-PL" sz="1350" dirty="0"/>
              <a:t> API, prosty i lekki procesor XML</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a:t>
            </a:r>
            <a:r>
              <a:rPr lang="pl-PL" sz="1350" dirty="0"/>
              <a:t>:  definicja DOM API</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xml.dom.minidom</a:t>
            </a:r>
            <a:r>
              <a:rPr lang="pl-PL" sz="1350" dirty="0"/>
              <a:t>: minimalna implementacja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xml.dom.pulldom</a:t>
            </a:r>
            <a:r>
              <a:rPr lang="pl-PL" sz="1350" dirty="0"/>
              <a:t>: wsparcie dla budowy częściowego drzewa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xml.sax</a:t>
            </a:r>
            <a:r>
              <a:rPr lang="pl-PL" sz="1350" dirty="0"/>
              <a:t>:  podstawowe klasy i funkcje SAX2</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xml.parsers.expat</a:t>
            </a:r>
            <a:r>
              <a:rPr lang="pl-PL" sz="1350" dirty="0"/>
              <a:t>: </a:t>
            </a:r>
            <a:r>
              <a:rPr lang="pl-PL" sz="1350" dirty="0" err="1"/>
              <a:t>parser</a:t>
            </a:r>
            <a:r>
              <a:rPr lang="pl-PL" sz="1350" dirty="0"/>
              <a:t> </a:t>
            </a:r>
            <a:r>
              <a:rPr lang="pl-PL" sz="1350" dirty="0" err="1"/>
              <a:t>Expat</a:t>
            </a:r>
            <a:endParaRPr lang="pl-PL" sz="1350" dirty="0"/>
          </a:p>
        </p:txBody>
      </p:sp>
    </p:spTree>
    <p:extLst>
      <p:ext uri="{BB962C8B-B14F-4D97-AF65-F5344CB8AC3E}">
        <p14:creationId xmlns:p14="http://schemas.microsoft.com/office/powerpoint/2010/main" val="3984246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3746</TotalTime>
  <Words>5999</Words>
  <Application>Microsoft Office PowerPoint</Application>
  <PresentationFormat>Pokaz na ekranie (16:9)</PresentationFormat>
  <Paragraphs>621</Paragraphs>
  <Slides>82</Slides>
  <Notes>0</Notes>
  <HiddenSlides>0</HiddenSlides>
  <MMClips>0</MMClips>
  <ScaleCrop>false</ScaleCrop>
  <HeadingPairs>
    <vt:vector size="6" baseType="variant">
      <vt:variant>
        <vt:lpstr>Używane czcionki</vt:lpstr>
      </vt:variant>
      <vt:variant>
        <vt:i4>15</vt:i4>
      </vt:variant>
      <vt:variant>
        <vt:lpstr>Motyw</vt:lpstr>
      </vt:variant>
      <vt:variant>
        <vt:i4>1</vt:i4>
      </vt:variant>
      <vt:variant>
        <vt:lpstr>Tytuły slajdów</vt:lpstr>
      </vt:variant>
      <vt:variant>
        <vt:i4>82</vt:i4>
      </vt:variant>
    </vt:vector>
  </HeadingPairs>
  <TitlesOfParts>
    <vt:vector size="98" baseType="lpstr">
      <vt:lpstr>Arial</vt:lpstr>
      <vt:lpstr>Arial Black</vt:lpstr>
      <vt:lpstr>Calibri</vt:lpstr>
      <vt:lpstr>Consolas</vt:lpstr>
      <vt:lpstr>Courier New</vt:lpstr>
      <vt:lpstr>ITCZapfDingbats</vt:lpstr>
      <vt:lpstr>JetBrains Mono</vt:lpstr>
      <vt:lpstr>LettrGoth12EU</vt:lpstr>
      <vt:lpstr>MinionPro-It</vt:lpstr>
      <vt:lpstr>MinionPro-Regular</vt:lpstr>
      <vt:lpstr>MyriadPro-BoldCond</vt:lpstr>
      <vt:lpstr>TT5C1o00</vt:lpstr>
      <vt:lpstr>TT5C8o00</vt:lpstr>
      <vt:lpstr>TT5CCo00</vt:lpstr>
      <vt:lpstr>Wingdings</vt:lpstr>
      <vt:lpstr>2_Comarch_potx_big_v3_poprawki</vt:lpstr>
      <vt:lpstr>CENTRUM SZKOLENIOWE COMARCH</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259</cp:revision>
  <dcterms:created xsi:type="dcterms:W3CDTF">2015-08-12T08:39:11Z</dcterms:created>
  <dcterms:modified xsi:type="dcterms:W3CDTF">2024-09-03T13:59:06Z</dcterms:modified>
</cp:coreProperties>
</file>